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8288000" cy="10287000"/>
  <p:notesSz cx="6858000" cy="9144000"/>
  <p:embeddedFontLst>
    <p:embeddedFont>
      <p:font typeface="Arimo" panose="020B0604020202020204" charset="0"/>
      <p:regular r:id="rId30"/>
    </p:embeddedFont>
    <p:embeddedFont>
      <p:font typeface="Arimo Bold" panose="020B0604020202020204" charset="0"/>
      <p:regular r:id="rId31"/>
    </p:embeddedFont>
    <p:embeddedFont>
      <p:font typeface="HK Grotesk Bold" panose="020B0604020202020204" charset="0"/>
      <p:regular r:id="rId32"/>
    </p:embeddedFont>
    <p:embeddedFont>
      <p:font typeface="HK Grotesk Medium" panose="020B0604020202020204" charset="0"/>
      <p:regular r:id="rId33"/>
    </p:embeddedFont>
    <p:embeddedFont>
      <p:font typeface="Inter" panose="020B0604020202020204" charset="0"/>
      <p:regular r:id="rId34"/>
    </p:embeddedFont>
    <p:embeddedFont>
      <p:font typeface="ITC Benguiat" panose="020B0604020202020204" charset="0"/>
      <p:regular r:id="rId35"/>
    </p:embeddedFont>
    <p:embeddedFont>
      <p:font typeface="TT Rounds Condensed" panose="020B0604020202020204" charset="0"/>
      <p:regular r:id="rId36"/>
    </p:embeddedFont>
    <p:embeddedFont>
      <p:font typeface="TT Rounds Condense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B3603-2B53-4E67-A3D2-41AA72B0127A}" v="15" dt="2024-09-10T22:20:10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Aparecido da Silva Horas" userId="S::alessandrohoras@umc.br::dfff9161-b880-49c8-95b5-d92f5a0548c3" providerId="AD" clId="Web-{903B3603-2B53-4E67-A3D2-41AA72B0127A}"/>
    <pc:docChg chg="modSld">
      <pc:chgData name="Alessandro Aparecido da Silva Horas" userId="S::alessandrohoras@umc.br::dfff9161-b880-49c8-95b5-d92f5a0548c3" providerId="AD" clId="Web-{903B3603-2B53-4E67-A3D2-41AA72B0127A}" dt="2024-09-10T22:20:10.534" v="7" actId="20577"/>
      <pc:docMkLst>
        <pc:docMk/>
      </pc:docMkLst>
      <pc:sldChg chg="modSp">
        <pc:chgData name="Alessandro Aparecido da Silva Horas" userId="S::alessandrohoras@umc.br::dfff9161-b880-49c8-95b5-d92f5a0548c3" providerId="AD" clId="Web-{903B3603-2B53-4E67-A3D2-41AA72B0127A}" dt="2024-09-10T22:19:46.877" v="1" actId="20577"/>
        <pc:sldMkLst>
          <pc:docMk/>
          <pc:sldMk cId="0" sldId="266"/>
        </pc:sldMkLst>
        <pc:spChg chg="mod">
          <ac:chgData name="Alessandro Aparecido da Silva Horas" userId="S::alessandrohoras@umc.br::dfff9161-b880-49c8-95b5-d92f5a0548c3" providerId="AD" clId="Web-{903B3603-2B53-4E67-A3D2-41AA72B0127A}" dt="2024-09-10T22:19:46.877" v="1" actId="20577"/>
          <ac:spMkLst>
            <pc:docMk/>
            <pc:sldMk cId="0" sldId="266"/>
            <ac:spMk id="6" creationId="{00000000-0000-0000-0000-000000000000}"/>
          </ac:spMkLst>
        </pc:spChg>
      </pc:sldChg>
      <pc:sldChg chg="modSp">
        <pc:chgData name="Alessandro Aparecido da Silva Horas" userId="S::alessandrohoras@umc.br::dfff9161-b880-49c8-95b5-d92f5a0548c3" providerId="AD" clId="Web-{903B3603-2B53-4E67-A3D2-41AA72B0127A}" dt="2024-09-10T22:19:57.409" v="5" actId="20577"/>
        <pc:sldMkLst>
          <pc:docMk/>
          <pc:sldMk cId="0" sldId="271"/>
        </pc:sldMkLst>
        <pc:spChg chg="mod">
          <ac:chgData name="Alessandro Aparecido da Silva Horas" userId="S::alessandrohoras@umc.br::dfff9161-b880-49c8-95b5-d92f5a0548c3" providerId="AD" clId="Web-{903B3603-2B53-4E67-A3D2-41AA72B0127A}" dt="2024-09-10T22:19:57.409" v="5" actId="20577"/>
          <ac:spMkLst>
            <pc:docMk/>
            <pc:sldMk cId="0" sldId="271"/>
            <ac:spMk id="7" creationId="{00000000-0000-0000-0000-000000000000}"/>
          </ac:spMkLst>
        </pc:spChg>
      </pc:sldChg>
      <pc:sldChg chg="modSp">
        <pc:chgData name="Alessandro Aparecido da Silva Horas" userId="S::alessandrohoras@umc.br::dfff9161-b880-49c8-95b5-d92f5a0548c3" providerId="AD" clId="Web-{903B3603-2B53-4E67-A3D2-41AA72B0127A}" dt="2024-09-10T22:20:10.534" v="7" actId="20577"/>
        <pc:sldMkLst>
          <pc:docMk/>
          <pc:sldMk cId="0" sldId="273"/>
        </pc:sldMkLst>
        <pc:spChg chg="mod">
          <ac:chgData name="Alessandro Aparecido da Silva Horas" userId="S::alessandrohoras@umc.br::dfff9161-b880-49c8-95b5-d92f5a0548c3" providerId="AD" clId="Web-{903B3603-2B53-4E67-A3D2-41AA72B0127A}" dt="2024-09-10T22:20:10.534" v="7" actId="20577"/>
          <ac:spMkLst>
            <pc:docMk/>
            <pc:sldMk cId="0" sldId="27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omem dentro de carro  Descrição gerada automaticamente"/>
          <p:cNvSpPr/>
          <p:nvPr/>
        </p:nvSpPr>
        <p:spPr>
          <a:xfrm>
            <a:off x="16034503" y="7428241"/>
            <a:ext cx="1224797" cy="1297095"/>
          </a:xfrm>
          <a:custGeom>
            <a:avLst/>
            <a:gdLst/>
            <a:ahLst/>
            <a:cxnLst/>
            <a:rect l="l" t="t" r="r" b="b"/>
            <a:pathLst>
              <a:path w="1224797" h="1297095">
                <a:moveTo>
                  <a:pt x="0" y="0"/>
                </a:moveTo>
                <a:lnTo>
                  <a:pt x="1224797" y="0"/>
                </a:lnTo>
                <a:lnTo>
                  <a:pt x="1224797" y="1297096"/>
                </a:lnTo>
                <a:lnTo>
                  <a:pt x="0" y="1297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754" r="-26" b="-22934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5689914">
            <a:off x="11474645" y="1108976"/>
            <a:ext cx="1550527" cy="1550527"/>
          </a:xfrm>
          <a:custGeom>
            <a:avLst/>
            <a:gdLst/>
            <a:ahLst/>
            <a:cxnLst/>
            <a:rect l="l" t="t" r="r" b="b"/>
            <a:pathLst>
              <a:path w="1550527" h="1550527">
                <a:moveTo>
                  <a:pt x="0" y="0"/>
                </a:moveTo>
                <a:lnTo>
                  <a:pt x="1550527" y="0"/>
                </a:lnTo>
                <a:lnTo>
                  <a:pt x="1550527" y="1550527"/>
                </a:lnTo>
                <a:lnTo>
                  <a:pt x="0" y="155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283510" y="1028700"/>
            <a:ext cx="2955200" cy="1688686"/>
          </a:xfrm>
          <a:custGeom>
            <a:avLst/>
            <a:gdLst/>
            <a:ahLst/>
            <a:cxnLst/>
            <a:rect l="l" t="t" r="r" b="b"/>
            <a:pathLst>
              <a:path w="2955200" h="1688686">
                <a:moveTo>
                  <a:pt x="0" y="0"/>
                </a:moveTo>
                <a:lnTo>
                  <a:pt x="2955200" y="0"/>
                </a:lnTo>
                <a:lnTo>
                  <a:pt x="2955200" y="1688686"/>
                </a:lnTo>
                <a:lnTo>
                  <a:pt x="0" y="168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0" y="0"/>
            <a:ext cx="8283957" cy="10287000"/>
          </a:xfrm>
          <a:custGeom>
            <a:avLst/>
            <a:gdLst/>
            <a:ahLst/>
            <a:cxnLst/>
            <a:rect l="l" t="t" r="r" b="b"/>
            <a:pathLst>
              <a:path w="8283957" h="10287000">
                <a:moveTo>
                  <a:pt x="0" y="0"/>
                </a:moveTo>
                <a:lnTo>
                  <a:pt x="8283957" y="0"/>
                </a:lnTo>
                <a:lnTo>
                  <a:pt x="82839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48" r="-73486"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8283957" y="3069713"/>
            <a:ext cx="8954753" cy="249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720"/>
              </a:lnSpc>
              <a:spcBef>
                <a:spcPct val="0"/>
              </a:spcBef>
            </a:pPr>
            <a:r>
              <a:rPr lang="en-US" sz="9000" b="1" u="none" strike="noStrike" spc="-54">
                <a:solidFill>
                  <a:srgbClr val="CFD5EA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BANCO DE DADOS AVANÇADO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5514" y="8135571"/>
            <a:ext cx="5019421" cy="58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768"/>
              </a:lnSpc>
              <a:spcBef>
                <a:spcPct val="0"/>
              </a:spcBef>
            </a:pPr>
            <a:r>
              <a:rPr lang="en-US" sz="3405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Prof. Alessandro Horas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7732" y="7352041"/>
            <a:ext cx="5847202" cy="67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481"/>
              </a:lnSpc>
              <a:spcBef>
                <a:spcPct val="0"/>
              </a:spcBef>
            </a:pPr>
            <a:r>
              <a:rPr lang="en-US" sz="3915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Sistemas de Informação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36729" y="5635748"/>
            <a:ext cx="8301981" cy="1645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793"/>
              </a:lnSpc>
              <a:spcBef>
                <a:spcPct val="0"/>
              </a:spcBef>
            </a:pPr>
            <a:r>
              <a:rPr lang="en-US" sz="6436" spc="-128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FUNCTIONS E PROCEDURES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" y="0"/>
            <a:ext cx="18287542" cy="10287000"/>
            <a:chOff x="0" y="0"/>
            <a:chExt cx="2438339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364" cy="13716000"/>
            </a:xfrm>
            <a:custGeom>
              <a:avLst/>
              <a:gdLst/>
              <a:ahLst/>
              <a:cxnLst/>
              <a:rect l="l" t="t" r="r" b="b"/>
              <a:pathLst>
                <a:path w="24383364" h="13716000">
                  <a:moveTo>
                    <a:pt x="0" y="0"/>
                  </a:moveTo>
                  <a:lnTo>
                    <a:pt x="24383364" y="0"/>
                  </a:lnTo>
                  <a:lnTo>
                    <a:pt x="2438336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232598" y="1511546"/>
            <a:ext cx="7284084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b="1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Definição</a:t>
            </a:r>
          </a:p>
        </p:txBody>
      </p:sp>
      <p:sp>
        <p:nvSpPr>
          <p:cNvPr id="5" name="Freeform 5" descr="Legendas"/>
          <p:cNvSpPr/>
          <p:nvPr/>
        </p:nvSpPr>
        <p:spPr>
          <a:xfrm>
            <a:off x="1030426" y="2690769"/>
            <a:ext cx="5430032" cy="5430032"/>
          </a:xfrm>
          <a:custGeom>
            <a:avLst/>
            <a:gdLst/>
            <a:ahLst/>
            <a:cxnLst/>
            <a:rect l="l" t="t" r="r" b="b"/>
            <a:pathLst>
              <a:path w="5430032" h="5430032">
                <a:moveTo>
                  <a:pt x="0" y="0"/>
                </a:moveTo>
                <a:lnTo>
                  <a:pt x="5430032" y="0"/>
                </a:lnTo>
                <a:lnTo>
                  <a:pt x="5430032" y="5430031"/>
                </a:lnTo>
                <a:lnTo>
                  <a:pt x="0" y="54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54458" y="2825713"/>
            <a:ext cx="8496750" cy="6312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Procedures são um tipo de objeto de banco de dados que permite a criação e execução de rotinas armazenadas no servidor MySQL. </a:t>
            </a:r>
          </a:p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Uma procedure se caracteriza por um conjunto de instruções SQL, que pode aceitar parâmetros de entrada, realizar operações no banco de dados e retornar resultados ou afetar o estado do banco de dados.</a:t>
            </a:r>
          </a:p>
        </p:txBody>
      </p:sp>
      <p:sp>
        <p:nvSpPr>
          <p:cNvPr id="7" name="Freeform 7"/>
          <p:cNvSpPr/>
          <p:nvPr/>
        </p:nvSpPr>
        <p:spPr>
          <a:xfrm>
            <a:off x="3953" y="79494"/>
            <a:ext cx="8892911" cy="10207508"/>
          </a:xfrm>
          <a:custGeom>
            <a:avLst/>
            <a:gdLst/>
            <a:ahLst/>
            <a:cxnLst/>
            <a:rect l="l" t="t" r="r" b="b"/>
            <a:pathLst>
              <a:path w="8892911" h="10207508">
                <a:moveTo>
                  <a:pt x="0" y="0"/>
                </a:moveTo>
                <a:lnTo>
                  <a:pt x="8892910" y="0"/>
                </a:lnTo>
                <a:lnTo>
                  <a:pt x="8892910" y="10207508"/>
                </a:lnTo>
                <a:lnTo>
                  <a:pt x="0" y="10207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105805"/>
            <a:ext cx="15590520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 criar uma procedure?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8740" y="2869883"/>
            <a:ext cx="15590520" cy="151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4016" b="1" spc="32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AS PROCEDURES SÃO CRIADAS UTILIZANDO A LINGUAGEM SQL NO MYSQL. A ESTRUTURA BÁSICA PARA CRIAR UMA PROCEDURE É SEMELHANTE À SEGUINTE: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0328" y="4816928"/>
            <a:ext cx="15490372" cy="4058617"/>
            <a:chOff x="0" y="0"/>
            <a:chExt cx="20653830" cy="54114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53883" cy="5411546"/>
            </a:xfrm>
            <a:custGeom>
              <a:avLst/>
              <a:gdLst/>
              <a:ahLst/>
              <a:cxnLst/>
              <a:rect l="l" t="t" r="r" b="b"/>
              <a:pathLst>
                <a:path w="20653883" h="5411546">
                  <a:moveTo>
                    <a:pt x="0" y="0"/>
                  </a:moveTo>
                  <a:lnTo>
                    <a:pt x="20653883" y="0"/>
                  </a:lnTo>
                  <a:lnTo>
                    <a:pt x="20653883" y="5411546"/>
                  </a:lnTo>
                  <a:lnTo>
                    <a:pt x="0" y="5411546"/>
                  </a:lnTo>
                  <a:close/>
                </a:path>
              </a:pathLst>
            </a:custGeom>
            <a:solidFill>
              <a:srgbClr val="CAE8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0653830" cy="542101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DELIMITER $$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CREATE PROCEDURE </a:t>
              </a:r>
              <a:r>
                <a:rPr lang="en-US" sz="3600" b="1" dirty="0" err="1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nome_procedure</a:t>
              </a: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(IN parametro1 </a:t>
              </a:r>
              <a:r>
                <a:rPr lang="en-US" sz="3600" b="1" dirty="0" err="1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tipo</a:t>
              </a: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, IN parametro2 </a:t>
              </a:r>
              <a:r>
                <a:rPr lang="en-US" sz="3600" b="1" dirty="0" err="1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tipo</a:t>
              </a: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)</a:t>
              </a:r>
              <a:endParaRPr lang="en-US" sz="3600" b="1" dirty="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BEGIN</a:t>
              </a:r>
              <a:endParaRPr lang="en-US" sz="3600" b="1" dirty="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   -- Corpo da procedure (</a:t>
              </a:r>
              <a:r>
                <a:rPr lang="en-US" sz="3600" b="1" dirty="0" err="1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instruções</a:t>
              </a: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 SQL)</a:t>
              </a:r>
              <a:endParaRPr lang="en-US" sz="3600" b="1" dirty="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</a:endParaRPr>
            </a:p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END$$ </a:t>
              </a:r>
            </a:p>
            <a:p>
              <a:pPr algn="l">
                <a:lnSpc>
                  <a:spcPts val="4320"/>
                </a:lnSpc>
              </a:pPr>
              <a:r>
                <a:rPr lang="en-US" sz="3600" b="1" dirty="0">
                  <a:solidFill>
                    <a:srgbClr val="050A30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DELIMITER ;</a:t>
              </a:r>
              <a:endParaRPr lang="en-US" sz="3600" b="1" dirty="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</a:endParaRPr>
            </a:p>
          </p:txBody>
        </p:sp>
      </p:grp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00150" y="2237014"/>
            <a:ext cx="5000623" cy="5248655"/>
            <a:chOff x="0" y="0"/>
            <a:chExt cx="6667498" cy="69982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67500" cy="6998208"/>
            </a:xfrm>
            <a:custGeom>
              <a:avLst/>
              <a:gdLst/>
              <a:ahLst/>
              <a:cxnLst/>
              <a:rect l="l" t="t" r="r" b="b"/>
              <a:pathLst>
                <a:path w="6667500" h="6998208">
                  <a:moveTo>
                    <a:pt x="0" y="5945505"/>
                  </a:moveTo>
                  <a:lnTo>
                    <a:pt x="0" y="0"/>
                  </a:lnTo>
                  <a:lnTo>
                    <a:pt x="6667500" y="0"/>
                  </a:lnTo>
                  <a:lnTo>
                    <a:pt x="6667500" y="5945505"/>
                  </a:lnTo>
                  <a:lnTo>
                    <a:pt x="3333750" y="6998208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7256622" y="4017048"/>
            <a:ext cx="9987440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Uma vez criada, uma procedure pode ser chamada (executada) usando o comando CALL: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8069" y="7962167"/>
            <a:ext cx="1473599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CALL nome_procedure(valor_parametro1, valor_parametro2);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4490" y="3773328"/>
            <a:ext cx="3760470" cy="222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4033" b="1" spc="322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COMO EXECUTAR UMA PROCEDURE?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2040" y="2446495"/>
            <a:ext cx="10014932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Parâmetros</a:t>
            </a:r>
          </a:p>
        </p:txBody>
      </p:sp>
      <p:sp>
        <p:nvSpPr>
          <p:cNvPr id="3" name="Freeform 3" descr="Muitos pontos de interrogação em tela de fundo preta"/>
          <p:cNvSpPr/>
          <p:nvPr/>
        </p:nvSpPr>
        <p:spPr>
          <a:xfrm>
            <a:off x="1" y="15"/>
            <a:ext cx="6294744" cy="10286985"/>
          </a:xfrm>
          <a:custGeom>
            <a:avLst/>
            <a:gdLst/>
            <a:ahLst/>
            <a:cxnLst/>
            <a:rect l="l" t="t" r="r" b="b"/>
            <a:pathLst>
              <a:path w="6294744" h="10286985">
                <a:moveTo>
                  <a:pt x="0" y="0"/>
                </a:moveTo>
                <a:lnTo>
                  <a:pt x="6294744" y="0"/>
                </a:lnTo>
                <a:lnTo>
                  <a:pt x="6294744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7760" r="-639" b="-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22041" y="3698565"/>
            <a:ext cx="10251262" cy="402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 procedures podem aceitar parâmetros de entrada e/ou parâmetros de saída. Os parâmetros de entrada são utilizados para passar valores para a procedure, enquanto os parâmetros de saída podem ser usados para retornar valores após a execução da procedure.</a:t>
            </a:r>
          </a:p>
        </p:txBody>
      </p:sp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989900" cy="10287000"/>
            <a:chOff x="0" y="0"/>
            <a:chExt cx="3986533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6589" cy="13716000"/>
            </a:xfrm>
            <a:custGeom>
              <a:avLst/>
              <a:gdLst/>
              <a:ahLst/>
              <a:cxnLst/>
              <a:rect l="l" t="t" r="r" b="b"/>
              <a:pathLst>
                <a:path w="3986589" h="13716000">
                  <a:moveTo>
                    <a:pt x="0" y="0"/>
                  </a:moveTo>
                  <a:lnTo>
                    <a:pt x="3986589" y="0"/>
                  </a:lnTo>
                  <a:lnTo>
                    <a:pt x="398658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4" name="TextBox 4"/>
          <p:cNvSpPr txBox="1"/>
          <p:nvPr/>
        </p:nvSpPr>
        <p:spPr>
          <a:xfrm rot="-5400000">
            <a:off x="-1765296" y="4884520"/>
            <a:ext cx="6216339" cy="103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7"/>
              </a:lnSpc>
            </a:pPr>
            <a:r>
              <a:rPr lang="en-US" sz="7312" b="1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Características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813676" y="530121"/>
            <a:ext cx="11749298" cy="19050"/>
            <a:chOff x="0" y="0"/>
            <a:chExt cx="15665730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5640304" cy="0"/>
            </a:xfrm>
            <a:custGeom>
              <a:avLst/>
              <a:gdLst/>
              <a:ahLst/>
              <a:cxnLst/>
              <a:rect l="l" t="t" r="r" b="b"/>
              <a:pathLst>
                <a:path w="15640304">
                  <a:moveTo>
                    <a:pt x="0" y="0"/>
                  </a:moveTo>
                  <a:lnTo>
                    <a:pt x="15640304" y="0"/>
                  </a:lnTo>
                </a:path>
              </a:pathLst>
            </a:custGeom>
            <a:solidFill>
              <a:srgbClr val="CAE8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2700" y="0"/>
              <a:ext cx="15640304" cy="25400"/>
            </a:xfrm>
            <a:custGeom>
              <a:avLst/>
              <a:gdLst/>
              <a:ahLst/>
              <a:cxnLst/>
              <a:rect l="l" t="t" r="r" b="b"/>
              <a:pathLst>
                <a:path w="15640304" h="25400">
                  <a:moveTo>
                    <a:pt x="0" y="0"/>
                  </a:moveTo>
                  <a:lnTo>
                    <a:pt x="15640304" y="0"/>
                  </a:lnTo>
                  <a:lnTo>
                    <a:pt x="156403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35615" y="854945"/>
            <a:ext cx="13725441" cy="147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6"/>
              </a:lnSpc>
            </a:pPr>
            <a:r>
              <a:rPr lang="en-US" sz="3579" b="1" spc="286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USO DE VARIÁVEIS LOCAIS: DENTRO DO CORPO DE UMA PROCEDURE, É POSSÍVEL UTILIZAR VARIÁVEIS LOCAIS PARA ARMAZENAR TEMPORARIAMENTE VALORES.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813676" y="2744916"/>
            <a:ext cx="11749298" cy="19050"/>
            <a:chOff x="0" y="0"/>
            <a:chExt cx="15665730" cy="25400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5640304" cy="0"/>
            </a:xfrm>
            <a:custGeom>
              <a:avLst/>
              <a:gdLst/>
              <a:ahLst/>
              <a:cxnLst/>
              <a:rect l="l" t="t" r="r" b="b"/>
              <a:pathLst>
                <a:path w="15640304">
                  <a:moveTo>
                    <a:pt x="0" y="0"/>
                  </a:moveTo>
                  <a:lnTo>
                    <a:pt x="15640304" y="0"/>
                  </a:lnTo>
                </a:path>
              </a:pathLst>
            </a:custGeom>
            <a:solidFill>
              <a:srgbClr val="CAE8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0"/>
              <a:ext cx="15640304" cy="25400"/>
            </a:xfrm>
            <a:custGeom>
              <a:avLst/>
              <a:gdLst/>
              <a:ahLst/>
              <a:cxnLst/>
              <a:rect l="l" t="t" r="r" b="b"/>
              <a:pathLst>
                <a:path w="15640304" h="25400">
                  <a:moveTo>
                    <a:pt x="0" y="0"/>
                  </a:moveTo>
                  <a:lnTo>
                    <a:pt x="15640304" y="0"/>
                  </a:lnTo>
                  <a:lnTo>
                    <a:pt x="156403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45140" y="3084790"/>
            <a:ext cx="13725441" cy="159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38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Controle de Fluxo: As procedures podem incluir estruturas de controle de fluxo, como condicionais (IF) e loops (WHILE, FOR), permitindo lógica mais complexa.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813676" y="4959713"/>
            <a:ext cx="11749298" cy="19050"/>
            <a:chOff x="0" y="0"/>
            <a:chExt cx="15665730" cy="254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15640304" cy="0"/>
            </a:xfrm>
            <a:custGeom>
              <a:avLst/>
              <a:gdLst/>
              <a:ahLst/>
              <a:cxnLst/>
              <a:rect l="l" t="t" r="r" b="b"/>
              <a:pathLst>
                <a:path w="15640304">
                  <a:moveTo>
                    <a:pt x="0" y="0"/>
                  </a:moveTo>
                  <a:lnTo>
                    <a:pt x="15640304" y="0"/>
                  </a:lnTo>
                </a:path>
              </a:pathLst>
            </a:custGeom>
            <a:solidFill>
              <a:srgbClr val="CAE8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700" y="0"/>
              <a:ext cx="15640304" cy="25400"/>
            </a:xfrm>
            <a:custGeom>
              <a:avLst/>
              <a:gdLst/>
              <a:ahLst/>
              <a:cxnLst/>
              <a:rect l="l" t="t" r="r" b="b"/>
              <a:pathLst>
                <a:path w="15640304" h="25400">
                  <a:moveTo>
                    <a:pt x="0" y="0"/>
                  </a:moveTo>
                  <a:lnTo>
                    <a:pt x="15640304" y="0"/>
                  </a:lnTo>
                  <a:lnTo>
                    <a:pt x="156403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745140" y="5190438"/>
            <a:ext cx="13725441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37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Modificação do Estado do Banco de Dados: Procedures podem executar qualquer instrução SQL permitida no MySQL, o que inclui a modificação do estado do banco de dados (inserção, atualização, exclusão de registros, etc.).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721284" y="7402364"/>
            <a:ext cx="11749298" cy="19050"/>
            <a:chOff x="0" y="0"/>
            <a:chExt cx="15665730" cy="25400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15640304" cy="0"/>
            </a:xfrm>
            <a:custGeom>
              <a:avLst/>
              <a:gdLst/>
              <a:ahLst/>
              <a:cxnLst/>
              <a:rect l="l" t="t" r="r" b="b"/>
              <a:pathLst>
                <a:path w="15640304">
                  <a:moveTo>
                    <a:pt x="0" y="0"/>
                  </a:moveTo>
                  <a:lnTo>
                    <a:pt x="15640304" y="0"/>
                  </a:lnTo>
                </a:path>
              </a:pathLst>
            </a:custGeom>
            <a:solidFill>
              <a:srgbClr val="CAE8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2700" y="0"/>
              <a:ext cx="15640304" cy="25400"/>
            </a:xfrm>
            <a:custGeom>
              <a:avLst/>
              <a:gdLst/>
              <a:ahLst/>
              <a:cxnLst/>
              <a:rect l="l" t="t" r="r" b="b"/>
              <a:pathLst>
                <a:path w="15640304" h="25400">
                  <a:moveTo>
                    <a:pt x="0" y="0"/>
                  </a:moveTo>
                  <a:lnTo>
                    <a:pt x="15640304" y="0"/>
                  </a:lnTo>
                  <a:lnTo>
                    <a:pt x="15640304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745140" y="7733324"/>
            <a:ext cx="13725441" cy="159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38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Reutilização de Código: A criação de procedures permite a modularização do código SQL, possibilitando a reutilização de lógica em várias partes de uma aplicação.</a:t>
            </a:r>
          </a:p>
        </p:txBody>
      </p:sp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7445" y="4375785"/>
            <a:ext cx="13533120" cy="15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108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Exemplos de uso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577840" y="8287179"/>
            <a:ext cx="7132320" cy="41148"/>
            <a:chOff x="0" y="0"/>
            <a:chExt cx="9509760" cy="54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9760" cy="54864"/>
            </a:xfrm>
            <a:custGeom>
              <a:avLst/>
              <a:gdLst/>
              <a:ahLst/>
              <a:cxnLst/>
              <a:rect l="l" t="t" r="r" b="b"/>
              <a:pathLst>
                <a:path w="9509760" h="54864">
                  <a:moveTo>
                    <a:pt x="0" y="0"/>
                  </a:moveTo>
                  <a:lnTo>
                    <a:pt x="9509760" y="0"/>
                  </a:lnTo>
                  <a:lnTo>
                    <a:pt x="9509760" y="54864"/>
                  </a:lnTo>
                  <a:lnTo>
                    <a:pt x="0" y="54864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6" y="0"/>
            <a:ext cx="18283424" cy="10287000"/>
            <a:chOff x="0" y="0"/>
            <a:chExt cx="2437789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7904" cy="13716000"/>
            </a:xfrm>
            <a:custGeom>
              <a:avLst/>
              <a:gdLst/>
              <a:ahLst/>
              <a:cxnLst/>
              <a:rect l="l" t="t" r="r" b="b"/>
              <a:pathLst>
                <a:path w="24377904" h="13716000">
                  <a:moveTo>
                    <a:pt x="0" y="0"/>
                  </a:moveTo>
                  <a:lnTo>
                    <a:pt x="24377904" y="0"/>
                  </a:lnTo>
                  <a:lnTo>
                    <a:pt x="243779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A9BD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286" y="-3"/>
            <a:ext cx="5202351" cy="10287000"/>
          </a:xfrm>
          <a:custGeom>
            <a:avLst/>
            <a:gdLst/>
            <a:ahLst/>
            <a:cxnLst/>
            <a:rect l="l" t="t" r="r" b="b"/>
            <a:pathLst>
              <a:path w="5202351" h="10287000">
                <a:moveTo>
                  <a:pt x="0" y="0"/>
                </a:moveTo>
                <a:lnTo>
                  <a:pt x="5202351" y="0"/>
                </a:lnTo>
                <a:lnTo>
                  <a:pt x="5202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86" y="0"/>
            <a:ext cx="18283428" cy="10287000"/>
          </a:xfrm>
          <a:custGeom>
            <a:avLst/>
            <a:gdLst/>
            <a:ahLst/>
            <a:cxnLst/>
            <a:rect l="l" t="t" r="r" b="b"/>
            <a:pathLst>
              <a:path w="18283428" h="10287000">
                <a:moveTo>
                  <a:pt x="0" y="0"/>
                </a:moveTo>
                <a:lnTo>
                  <a:pt x="18283428" y="0"/>
                </a:lnTo>
                <a:lnTo>
                  <a:pt x="182834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96326" y="8495160"/>
            <a:ext cx="5695407" cy="50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1"/>
              </a:lnSpc>
            </a:pPr>
            <a:r>
              <a:rPr lang="en-US" sz="3593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CALL ExemploProcedure(1);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41028" y="2576684"/>
            <a:ext cx="12201983" cy="3077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DELIMITER $$</a:t>
            </a:r>
          </a:p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PROCEDURE EXEMPLOPROCEDURE(IN ID INT)</a:t>
            </a:r>
            <a:endParaRPr lang="en-US" sz="3300" b="1" spc="267" dirty="0">
              <a:solidFill>
                <a:srgbClr val="F4F6FC"/>
              </a:solidFill>
              <a:latin typeface="HK Grotesk Bold"/>
              <a:ea typeface="HK Grotesk Bold"/>
              <a:cs typeface="HK Grotesk Bold"/>
            </a:endParaRPr>
          </a:p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BEGIN</a:t>
            </a:r>
            <a:endParaRPr lang="en-US" sz="3300" b="1" spc="267" dirty="0">
              <a:solidFill>
                <a:srgbClr val="F4F6FC"/>
              </a:solidFill>
              <a:latin typeface="HK Grotesk Bold"/>
              <a:ea typeface="HK Grotesk Bold"/>
              <a:cs typeface="HK Grotesk Bold"/>
            </a:endParaRPr>
          </a:p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SELECT * FROM TABELA WHERE COLUNA_ID = ID;</a:t>
            </a:r>
            <a:endParaRPr lang="en-US" sz="3300" b="1" spc="267" dirty="0">
              <a:solidFill>
                <a:srgbClr val="F4F6FC"/>
              </a:solidFill>
              <a:latin typeface="HK Grotesk Bold"/>
              <a:ea typeface="HK Grotesk Bold"/>
              <a:cs typeface="HK Grotesk Bold"/>
            </a:endParaRPr>
          </a:p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END$$ </a:t>
            </a:r>
            <a:endParaRPr lang="en-US" sz="3300" b="1" spc="267" dirty="0">
              <a:solidFill>
                <a:srgbClr val="F4F6FC"/>
              </a:solidFill>
              <a:latin typeface="HK Grotesk Bold"/>
              <a:ea typeface="HK Grotesk Bold"/>
              <a:cs typeface="HK Grotesk Bold"/>
            </a:endParaRPr>
          </a:p>
          <a:p>
            <a:pPr algn="l">
              <a:lnSpc>
                <a:spcPts val="4010"/>
              </a:lnSpc>
            </a:pPr>
            <a:r>
              <a:rPr lang="en-US" sz="3300" b="1" spc="267" dirty="0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DELIMITER ;</a:t>
            </a:r>
            <a:endParaRPr lang="en-US" sz="3300" b="1" spc="267" dirty="0">
              <a:solidFill>
                <a:srgbClr val="F4F6FC"/>
              </a:solidFill>
              <a:latin typeface="HK Grotesk Bold"/>
              <a:ea typeface="HK Grotesk Bold"/>
              <a:cs typeface="HK Grotesk Bold"/>
            </a:endParaRP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4144" y="945489"/>
            <a:ext cx="6787476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Exemplo Prático (Halloween)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4143" y="4544758"/>
            <a:ext cx="6787477" cy="459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Criar uma procedure para inserir 10.000 registros de usuários aleatoriamente para os campos relevantes, como nome, email, idade, etc, usando as funções de geração de dados aleatórios disponíveis no MySQL.</a:t>
            </a:r>
          </a:p>
        </p:txBody>
      </p:sp>
      <p:sp>
        <p:nvSpPr>
          <p:cNvPr id="4" name="Freeform 4" descr="Arte de papel com várias cores"/>
          <p:cNvSpPr/>
          <p:nvPr/>
        </p:nvSpPr>
        <p:spPr>
          <a:xfrm>
            <a:off x="9144000" y="1"/>
            <a:ext cx="9154238" cy="10287000"/>
          </a:xfrm>
          <a:custGeom>
            <a:avLst/>
            <a:gdLst/>
            <a:ahLst/>
            <a:cxnLst/>
            <a:rect l="l" t="t" r="r" b="b"/>
            <a:pathLst>
              <a:path w="9154238" h="10287000">
                <a:moveTo>
                  <a:pt x="0" y="0"/>
                </a:moveTo>
                <a:lnTo>
                  <a:pt x="9154238" y="0"/>
                </a:lnTo>
                <a:lnTo>
                  <a:pt x="9154238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112" r="-32486" b="1"/>
            </a:stretch>
          </a:blipFill>
        </p:spPr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926" y="341739"/>
            <a:ext cx="16864148" cy="942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-- Defina o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delimitador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para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evitar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conflitos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com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ponto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e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vírgula</a:t>
            </a:r>
            <a:endParaRPr lang="en-US" sz="2700" b="1" dirty="0" err="1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DELIMITER $$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endParaRPr lang="en-US" sz="2700" b="1">
              <a:solidFill>
                <a:srgbClr val="F4F6F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CREATE PROCEDURE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InsereUsuariosAleatorios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()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BEGIN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DECLARE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INT DEFAULT 0;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-- Loop para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inserir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10.000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registros</a:t>
            </a:r>
            <a:endParaRPr lang="en-US" sz="2700" b="1" dirty="0" err="1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WHILE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&lt; 10000 DO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-- Gere dados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aleatórios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para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os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campos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SET @nome := CONCAT('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Usuario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',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);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SET @email := CONCAT('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usuario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',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, '@exemplo.com');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SET @idade := FLOOR(RAND() * 80) + 18;  -- Gera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uma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idade</a:t>
            </a: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entre 18 e 97 </a:t>
            </a:r>
            <a:r>
              <a:rPr lang="en-US" sz="2700" b="1" dirty="0" err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anos</a:t>
            </a:r>
            <a:endParaRPr lang="en-US" sz="2700" b="1" dirty="0" err="1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</a:t>
            </a:r>
            <a:endParaRPr lang="en-US" sz="2700" b="1" dirty="0">
              <a:solidFill>
                <a:srgbClr val="F4F6FC"/>
              </a:solidFill>
              <a:latin typeface="HK Grotesk Medium"/>
              <a:ea typeface="HK Grotesk Medium"/>
              <a:cs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-- Insira o novo registro na tabela de usuários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INSERT INTO tabela_usuarios (nome, email, idade) VALUES (@nome, @email, @idade);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-- Incrementa o contador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    SET i = i + 1;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   END WHILE;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END$$ </a:t>
            </a:r>
          </a:p>
          <a:p>
            <a:pPr algn="l">
              <a:lnSpc>
                <a:spcPts val="3240"/>
              </a:lnSpc>
            </a:pPr>
            <a:endParaRPr lang="en-US" sz="2700" b="1">
              <a:solidFill>
                <a:srgbClr val="F4F6FC"/>
              </a:solidFill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-- Restaure o delimitador padrão</a:t>
            </a: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DELIMITER ;</a:t>
            </a: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8740" y="1105805"/>
            <a:ext cx="15590520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Atividade de Fixação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48740" y="2870222"/>
            <a:ext cx="15590520" cy="89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3519" b="1" spc="28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DESENVOLVIMENTO DE PROCEDURE PARA CONTROLE DE DADOS DA NOSSA BIBLIOTECA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50081" y="5189220"/>
            <a:ext cx="13600885" cy="42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Objetivo: Desenvolver uma procedure no MySQL para lidar com o controle de dados de livros da biblioteca. A procedure deve incluir chamadas a funções embutidas para realizar operações específicas relacionadas ao gerenciamento e controle de reservas, retiradas e devoluções dos livros sem a necessidade de lógica de negócios ficar exclusivamente em uma aplicação.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21293" y="-9"/>
            <a:ext cx="17566707" cy="9615501"/>
            <a:chOff x="0" y="0"/>
            <a:chExt cx="23422276" cy="12820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22229" cy="12820650"/>
            </a:xfrm>
            <a:custGeom>
              <a:avLst/>
              <a:gdLst/>
              <a:ahLst/>
              <a:cxnLst/>
              <a:rect l="l" t="t" r="r" b="b"/>
              <a:pathLst>
                <a:path w="23422229" h="12820650">
                  <a:moveTo>
                    <a:pt x="23422229" y="0"/>
                  </a:moveTo>
                  <a:lnTo>
                    <a:pt x="0" y="0"/>
                  </a:lnTo>
                  <a:lnTo>
                    <a:pt x="0" y="12820650"/>
                  </a:lnTo>
                  <a:lnTo>
                    <a:pt x="23422229" y="12820650"/>
                  </a:lnTo>
                  <a:close/>
                </a:path>
              </a:pathLst>
            </a:custGeom>
            <a:solidFill>
              <a:srgbClr val="44546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80122" y="5190109"/>
            <a:ext cx="5912775" cy="10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 spc="-43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Functions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585884" y="1593816"/>
            <a:ext cx="7134243" cy="7134243"/>
            <a:chOff x="0" y="0"/>
            <a:chExt cx="9512324" cy="95123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cubicBezTo>
                    <a:pt x="7382891" y="0"/>
                    <a:pt x="9512300" y="2129409"/>
                    <a:pt x="9512300" y="4756150"/>
                  </a:cubicBezTo>
                  <a:cubicBezTo>
                    <a:pt x="9512300" y="7382891"/>
                    <a:pt x="7382891" y="9512300"/>
                    <a:pt x="4756150" y="9512300"/>
                  </a:cubicBezTo>
                  <a:cubicBezTo>
                    <a:pt x="2129409" y="9512300"/>
                    <a:pt x="0" y="7382891"/>
                    <a:pt x="0" y="47561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 descr="Database"/>
          <p:cNvSpPr/>
          <p:nvPr/>
        </p:nvSpPr>
        <p:spPr>
          <a:xfrm>
            <a:off x="11192811" y="3163316"/>
            <a:ext cx="3981799" cy="3981799"/>
          </a:xfrm>
          <a:custGeom>
            <a:avLst/>
            <a:gdLst/>
            <a:ahLst/>
            <a:cxnLst/>
            <a:rect l="l" t="t" r="r" b="b"/>
            <a:pathLst>
              <a:path w="3981799" h="3981799">
                <a:moveTo>
                  <a:pt x="0" y="0"/>
                </a:moveTo>
                <a:lnTo>
                  <a:pt x="3981799" y="0"/>
                </a:lnTo>
                <a:lnTo>
                  <a:pt x="3981799" y="3981799"/>
                </a:lnTo>
                <a:lnTo>
                  <a:pt x="0" y="3981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" y="0"/>
            <a:ext cx="18287997" cy="2363932"/>
            <a:chOff x="0" y="0"/>
            <a:chExt cx="24383996" cy="31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151886"/>
            </a:xfrm>
            <a:custGeom>
              <a:avLst/>
              <a:gdLst/>
              <a:ahLst/>
              <a:cxnLst/>
              <a:rect l="l" t="t" r="r" b="b"/>
              <a:pathLst>
                <a:path w="24384000" h="3151886">
                  <a:moveTo>
                    <a:pt x="24384000" y="0"/>
                  </a:moveTo>
                  <a:lnTo>
                    <a:pt x="0" y="0"/>
                  </a:lnTo>
                  <a:lnTo>
                    <a:pt x="0" y="3151886"/>
                  </a:lnTo>
                  <a:lnTo>
                    <a:pt x="24384000" y="3151886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2193286" y="0"/>
            <a:ext cx="6094714" cy="2364618"/>
            <a:chOff x="0" y="0"/>
            <a:chExt cx="8126286" cy="3152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6349" cy="3152775"/>
            </a:xfrm>
            <a:custGeom>
              <a:avLst/>
              <a:gdLst/>
              <a:ahLst/>
              <a:cxnLst/>
              <a:rect l="l" t="t" r="r" b="b"/>
              <a:pathLst>
                <a:path w="8126349" h="3152775">
                  <a:moveTo>
                    <a:pt x="8126349" y="0"/>
                  </a:moveTo>
                  <a:lnTo>
                    <a:pt x="0" y="0"/>
                  </a:lnTo>
                  <a:lnTo>
                    <a:pt x="0" y="3152775"/>
                  </a:lnTo>
                  <a:lnTo>
                    <a:pt x="8126349" y="3152775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961665" y="-7961667"/>
            <a:ext cx="2364669" cy="18288003"/>
            <a:chOff x="0" y="0"/>
            <a:chExt cx="3152892" cy="24384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2902" cy="24384000"/>
            </a:xfrm>
            <a:custGeom>
              <a:avLst/>
              <a:gdLst/>
              <a:ahLst/>
              <a:cxnLst/>
              <a:rect l="l" t="t" r="r" b="b"/>
              <a:pathLst>
                <a:path w="3152902" h="24384000">
                  <a:moveTo>
                    <a:pt x="0" y="0"/>
                  </a:moveTo>
                  <a:lnTo>
                    <a:pt x="3152902" y="0"/>
                  </a:lnTo>
                  <a:lnTo>
                    <a:pt x="3152902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296638" y="792974"/>
            <a:ext cx="15735352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Instruções básicas (atividade extra - Teatro):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30422" y="2892614"/>
            <a:ext cx="1162158" cy="1162158"/>
            <a:chOff x="0" y="0"/>
            <a:chExt cx="1549544" cy="1549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654" cy="1549654"/>
            </a:xfrm>
            <a:custGeom>
              <a:avLst/>
              <a:gdLst/>
              <a:ahLst/>
              <a:cxnLst/>
              <a:rect l="l" t="t" r="r" b="b"/>
              <a:pathLst>
                <a:path w="1549654" h="1549654">
                  <a:moveTo>
                    <a:pt x="0" y="774827"/>
                  </a:moveTo>
                  <a:cubicBezTo>
                    <a:pt x="0" y="346837"/>
                    <a:pt x="346837" y="0"/>
                    <a:pt x="774827" y="0"/>
                  </a:cubicBezTo>
                  <a:cubicBezTo>
                    <a:pt x="1202817" y="0"/>
                    <a:pt x="1549654" y="346837"/>
                    <a:pt x="1549654" y="774827"/>
                  </a:cubicBezTo>
                  <a:cubicBezTo>
                    <a:pt x="1549654" y="1202817"/>
                    <a:pt x="1202817" y="1549654"/>
                    <a:pt x="774827" y="1549654"/>
                  </a:cubicBezTo>
                  <a:cubicBezTo>
                    <a:pt x="346837" y="1549654"/>
                    <a:pt x="0" y="1202690"/>
                    <a:pt x="0" y="774827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774475" y="3136665"/>
            <a:ext cx="674050" cy="674050"/>
          </a:xfrm>
          <a:custGeom>
            <a:avLst/>
            <a:gdLst/>
            <a:ahLst/>
            <a:cxnLst/>
            <a:rect l="l" t="t" r="r" b="b"/>
            <a:pathLst>
              <a:path w="674050" h="674050">
                <a:moveTo>
                  <a:pt x="0" y="0"/>
                </a:moveTo>
                <a:lnTo>
                  <a:pt x="674051" y="0"/>
                </a:lnTo>
                <a:lnTo>
                  <a:pt x="674051" y="674050"/>
                </a:lnTo>
                <a:lnTo>
                  <a:pt x="0" y="67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23850" y="5099272"/>
            <a:ext cx="5130726" cy="420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3066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1. Crie a Estrutura da Tabela: Crie uma tabela chamada pecas_teatro que irá armazenar informações sobre as peças de teatro. A tabela deve incluir campos como id_peca (chave primária), nome_peca, descricao, duracao (em minutos), e outros campos relevantes.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399490" y="2892614"/>
            <a:ext cx="1162158" cy="1162158"/>
            <a:chOff x="0" y="0"/>
            <a:chExt cx="1549544" cy="15495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49654" cy="1549654"/>
            </a:xfrm>
            <a:custGeom>
              <a:avLst/>
              <a:gdLst/>
              <a:ahLst/>
              <a:cxnLst/>
              <a:rect l="l" t="t" r="r" b="b"/>
              <a:pathLst>
                <a:path w="1549654" h="1549654">
                  <a:moveTo>
                    <a:pt x="0" y="774827"/>
                  </a:moveTo>
                  <a:cubicBezTo>
                    <a:pt x="0" y="346837"/>
                    <a:pt x="346837" y="0"/>
                    <a:pt x="774827" y="0"/>
                  </a:cubicBezTo>
                  <a:cubicBezTo>
                    <a:pt x="1202817" y="0"/>
                    <a:pt x="1549654" y="346837"/>
                    <a:pt x="1549654" y="774827"/>
                  </a:cubicBezTo>
                  <a:cubicBezTo>
                    <a:pt x="1549654" y="1202817"/>
                    <a:pt x="1202817" y="1549654"/>
                    <a:pt x="774827" y="1549654"/>
                  </a:cubicBezTo>
                  <a:cubicBezTo>
                    <a:pt x="346837" y="1549654"/>
                    <a:pt x="0" y="1202690"/>
                    <a:pt x="0" y="774827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8643546" y="3136665"/>
            <a:ext cx="674050" cy="674050"/>
          </a:xfrm>
          <a:custGeom>
            <a:avLst/>
            <a:gdLst/>
            <a:ahLst/>
            <a:cxnLst/>
            <a:rect l="l" t="t" r="r" b="b"/>
            <a:pathLst>
              <a:path w="674050" h="674050">
                <a:moveTo>
                  <a:pt x="0" y="0"/>
                </a:moveTo>
                <a:lnTo>
                  <a:pt x="674050" y="0"/>
                </a:lnTo>
                <a:lnTo>
                  <a:pt x="674050" y="674050"/>
                </a:lnTo>
                <a:lnTo>
                  <a:pt x="0" y="67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69028" y="4785590"/>
            <a:ext cx="4277959" cy="482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981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2. Crie uma Função para Calcular a Média da Duração: Crie uma função chamada calcular_media_duracao que aceita um parâmetro de entrada, que é o id_peca da peça de teatro. Essa função deve calcular a média da duração dessa peça em minutos.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820106" y="2971094"/>
            <a:ext cx="1162158" cy="1162158"/>
            <a:chOff x="0" y="0"/>
            <a:chExt cx="1549544" cy="15495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49654" cy="1549654"/>
            </a:xfrm>
            <a:custGeom>
              <a:avLst/>
              <a:gdLst/>
              <a:ahLst/>
              <a:cxnLst/>
              <a:rect l="l" t="t" r="r" b="b"/>
              <a:pathLst>
                <a:path w="1549654" h="1549654">
                  <a:moveTo>
                    <a:pt x="0" y="774827"/>
                  </a:moveTo>
                  <a:cubicBezTo>
                    <a:pt x="0" y="346837"/>
                    <a:pt x="346837" y="0"/>
                    <a:pt x="774827" y="0"/>
                  </a:cubicBezTo>
                  <a:cubicBezTo>
                    <a:pt x="1202817" y="0"/>
                    <a:pt x="1549654" y="346837"/>
                    <a:pt x="1549654" y="774827"/>
                  </a:cubicBezTo>
                  <a:cubicBezTo>
                    <a:pt x="1549654" y="1202817"/>
                    <a:pt x="1202817" y="1549654"/>
                    <a:pt x="774827" y="1549654"/>
                  </a:cubicBezTo>
                  <a:cubicBezTo>
                    <a:pt x="346837" y="1549654"/>
                    <a:pt x="0" y="1202690"/>
                    <a:pt x="0" y="774827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4064166" y="3215145"/>
            <a:ext cx="674050" cy="674050"/>
          </a:xfrm>
          <a:custGeom>
            <a:avLst/>
            <a:gdLst/>
            <a:ahLst/>
            <a:cxnLst/>
            <a:rect l="l" t="t" r="r" b="b"/>
            <a:pathLst>
              <a:path w="674050" h="674050">
                <a:moveTo>
                  <a:pt x="0" y="0"/>
                </a:moveTo>
                <a:lnTo>
                  <a:pt x="674051" y="0"/>
                </a:lnTo>
                <a:lnTo>
                  <a:pt x="674051" y="674051"/>
                </a:lnTo>
                <a:lnTo>
                  <a:pt x="0" y="67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368847" y="4470365"/>
            <a:ext cx="4663143" cy="546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09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3. Crie uma Função para Verificar a Disponibilidade: Crie uma função chamada verificar_disponibilidade que aceita um parâmetro de entrada, que é a data_hora da apresentação da peça. Essa função deve verificar se há alguma peça agendada para a mesma data e hora.</a:t>
            </a:r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" y="0"/>
            <a:ext cx="18287997" cy="2363932"/>
            <a:chOff x="0" y="0"/>
            <a:chExt cx="24383996" cy="31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151886"/>
            </a:xfrm>
            <a:custGeom>
              <a:avLst/>
              <a:gdLst/>
              <a:ahLst/>
              <a:cxnLst/>
              <a:rect l="l" t="t" r="r" b="b"/>
              <a:pathLst>
                <a:path w="24384000" h="3151886">
                  <a:moveTo>
                    <a:pt x="24384000" y="0"/>
                  </a:moveTo>
                  <a:lnTo>
                    <a:pt x="0" y="0"/>
                  </a:lnTo>
                  <a:lnTo>
                    <a:pt x="0" y="3151886"/>
                  </a:lnTo>
                  <a:lnTo>
                    <a:pt x="24384000" y="3151886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2193286" y="0"/>
            <a:ext cx="6094714" cy="2364618"/>
            <a:chOff x="0" y="0"/>
            <a:chExt cx="8126286" cy="3152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6349" cy="3152775"/>
            </a:xfrm>
            <a:custGeom>
              <a:avLst/>
              <a:gdLst/>
              <a:ahLst/>
              <a:cxnLst/>
              <a:rect l="l" t="t" r="r" b="b"/>
              <a:pathLst>
                <a:path w="8126349" h="3152775">
                  <a:moveTo>
                    <a:pt x="8126349" y="0"/>
                  </a:moveTo>
                  <a:lnTo>
                    <a:pt x="0" y="0"/>
                  </a:lnTo>
                  <a:lnTo>
                    <a:pt x="0" y="3152775"/>
                  </a:lnTo>
                  <a:lnTo>
                    <a:pt x="8126349" y="3152775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961665" y="-7961667"/>
            <a:ext cx="2364669" cy="18288003"/>
            <a:chOff x="0" y="0"/>
            <a:chExt cx="3152892" cy="24384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2902" cy="24384000"/>
            </a:xfrm>
            <a:custGeom>
              <a:avLst/>
              <a:gdLst/>
              <a:ahLst/>
              <a:cxnLst/>
              <a:rect l="l" t="t" r="r" b="b"/>
              <a:pathLst>
                <a:path w="3152902" h="24384000">
                  <a:moveTo>
                    <a:pt x="0" y="0"/>
                  </a:moveTo>
                  <a:lnTo>
                    <a:pt x="3152902" y="0"/>
                  </a:lnTo>
                  <a:lnTo>
                    <a:pt x="3152902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8559" y="3962841"/>
            <a:ext cx="7822736" cy="4701261"/>
            <a:chOff x="0" y="0"/>
            <a:chExt cx="10430314" cy="6268348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0404856" cy="6242939"/>
            </a:xfrm>
            <a:custGeom>
              <a:avLst/>
              <a:gdLst/>
              <a:ahLst/>
              <a:cxnLst/>
              <a:rect l="l" t="t" r="r" b="b"/>
              <a:pathLst>
                <a:path w="10404856" h="6242939">
                  <a:moveTo>
                    <a:pt x="0" y="0"/>
                  </a:moveTo>
                  <a:lnTo>
                    <a:pt x="10404856" y="0"/>
                  </a:lnTo>
                  <a:lnTo>
                    <a:pt x="10404856" y="6242939"/>
                  </a:lnTo>
                  <a:lnTo>
                    <a:pt x="0" y="6242939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430256" cy="6268339"/>
            </a:xfrm>
            <a:custGeom>
              <a:avLst/>
              <a:gdLst/>
              <a:ahLst/>
              <a:cxnLst/>
              <a:rect l="l" t="t" r="r" b="b"/>
              <a:pathLst>
                <a:path w="10430256" h="6268339">
                  <a:moveTo>
                    <a:pt x="12700" y="0"/>
                  </a:moveTo>
                  <a:lnTo>
                    <a:pt x="10417556" y="0"/>
                  </a:lnTo>
                  <a:cubicBezTo>
                    <a:pt x="10424541" y="0"/>
                    <a:pt x="10430256" y="5715"/>
                    <a:pt x="10430256" y="12700"/>
                  </a:cubicBezTo>
                  <a:lnTo>
                    <a:pt x="10430256" y="6255639"/>
                  </a:lnTo>
                  <a:cubicBezTo>
                    <a:pt x="10430256" y="6262624"/>
                    <a:pt x="10424541" y="6268339"/>
                    <a:pt x="10417556" y="6268339"/>
                  </a:cubicBezTo>
                  <a:lnTo>
                    <a:pt x="12700" y="6268339"/>
                  </a:lnTo>
                  <a:cubicBezTo>
                    <a:pt x="5715" y="6268339"/>
                    <a:pt x="0" y="6262624"/>
                    <a:pt x="0" y="62556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255639"/>
                  </a:lnTo>
                  <a:lnTo>
                    <a:pt x="12700" y="6255639"/>
                  </a:lnTo>
                  <a:lnTo>
                    <a:pt x="12700" y="6242939"/>
                  </a:lnTo>
                  <a:lnTo>
                    <a:pt x="10417556" y="6242939"/>
                  </a:lnTo>
                  <a:lnTo>
                    <a:pt x="10417556" y="6255639"/>
                  </a:lnTo>
                  <a:lnTo>
                    <a:pt x="10404856" y="6255639"/>
                  </a:lnTo>
                  <a:lnTo>
                    <a:pt x="10404856" y="12700"/>
                  </a:lnTo>
                  <a:lnTo>
                    <a:pt x="10417556" y="12700"/>
                  </a:lnTo>
                  <a:lnTo>
                    <a:pt x="1041755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57619" y="4793367"/>
            <a:ext cx="7624616" cy="307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3238" b="1" spc="259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4. DESENVOLVA UMA PROCEDURE PRINCIPAL: CRIE UMA PROCEDURE CHAMADA AGENDAR_PECA QUE ACEITA PARÂMETROS DE ENTRADA RELEVANTES, COMO NOME_PECA, DESCRICAO, DATA_HORA, ETC.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42614" y="3962841"/>
            <a:ext cx="7822736" cy="4701261"/>
            <a:chOff x="0" y="0"/>
            <a:chExt cx="10430314" cy="6268348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0404856" cy="6242939"/>
            </a:xfrm>
            <a:custGeom>
              <a:avLst/>
              <a:gdLst/>
              <a:ahLst/>
              <a:cxnLst/>
              <a:rect l="l" t="t" r="r" b="b"/>
              <a:pathLst>
                <a:path w="10404856" h="6242939">
                  <a:moveTo>
                    <a:pt x="0" y="0"/>
                  </a:moveTo>
                  <a:lnTo>
                    <a:pt x="10404856" y="0"/>
                  </a:lnTo>
                  <a:lnTo>
                    <a:pt x="10404856" y="6242939"/>
                  </a:lnTo>
                  <a:lnTo>
                    <a:pt x="0" y="6242939"/>
                  </a:ln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430256" cy="6268339"/>
            </a:xfrm>
            <a:custGeom>
              <a:avLst/>
              <a:gdLst/>
              <a:ahLst/>
              <a:cxnLst/>
              <a:rect l="l" t="t" r="r" b="b"/>
              <a:pathLst>
                <a:path w="10430256" h="6268339">
                  <a:moveTo>
                    <a:pt x="12700" y="0"/>
                  </a:moveTo>
                  <a:lnTo>
                    <a:pt x="10417556" y="0"/>
                  </a:lnTo>
                  <a:cubicBezTo>
                    <a:pt x="10424541" y="0"/>
                    <a:pt x="10430256" y="5715"/>
                    <a:pt x="10430256" y="12700"/>
                  </a:cubicBezTo>
                  <a:lnTo>
                    <a:pt x="10430256" y="6255639"/>
                  </a:lnTo>
                  <a:cubicBezTo>
                    <a:pt x="10430256" y="6262624"/>
                    <a:pt x="10424541" y="6268339"/>
                    <a:pt x="10417556" y="6268339"/>
                  </a:cubicBezTo>
                  <a:lnTo>
                    <a:pt x="12700" y="6268339"/>
                  </a:lnTo>
                  <a:cubicBezTo>
                    <a:pt x="5715" y="6268339"/>
                    <a:pt x="0" y="6262624"/>
                    <a:pt x="0" y="625563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6255639"/>
                  </a:lnTo>
                  <a:lnTo>
                    <a:pt x="12700" y="6255639"/>
                  </a:lnTo>
                  <a:lnTo>
                    <a:pt x="12700" y="6242939"/>
                  </a:lnTo>
                  <a:lnTo>
                    <a:pt x="10417556" y="6242939"/>
                  </a:lnTo>
                  <a:lnTo>
                    <a:pt x="10417556" y="6255639"/>
                  </a:lnTo>
                  <a:lnTo>
                    <a:pt x="10404856" y="6255639"/>
                  </a:lnTo>
                  <a:lnTo>
                    <a:pt x="10404856" y="12700"/>
                  </a:lnTo>
                  <a:lnTo>
                    <a:pt x="10417556" y="12700"/>
                  </a:lnTo>
                  <a:lnTo>
                    <a:pt x="1041755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41674" y="4100001"/>
            <a:ext cx="7624616" cy="3824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900" b="1" spc="312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ESTA PROCEDURE DEVE:</a:t>
            </a:r>
          </a:p>
          <a:p>
            <a:pPr marL="542925" lvl="2" indent="-180975" algn="l">
              <a:lnSpc>
                <a:spcPts val="3240"/>
              </a:lnSpc>
              <a:buFont typeface="Arial"/>
              <a:buChar char="⚬"/>
            </a:pPr>
            <a:r>
              <a:rPr lang="en-US" sz="30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Verificar a disponibilidade usando a função criada anteriormente.</a:t>
            </a:r>
          </a:p>
          <a:p>
            <a:pPr marL="542925" lvl="2" indent="-180975" algn="l">
              <a:lnSpc>
                <a:spcPts val="3240"/>
              </a:lnSpc>
              <a:buFont typeface="Arial"/>
              <a:buChar char="⚬"/>
            </a:pPr>
            <a:r>
              <a:rPr lang="en-US" sz="30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Inserir a nova peça de teatro na tabela pecas_teatro.</a:t>
            </a:r>
          </a:p>
          <a:p>
            <a:pPr marL="542925" lvl="2" indent="-180975" algn="l">
              <a:lnSpc>
                <a:spcPts val="3240"/>
              </a:lnSpc>
              <a:buFont typeface="Arial"/>
              <a:buChar char="⚬"/>
            </a:pPr>
            <a:r>
              <a:rPr lang="en-US" sz="30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Calcular a média de duração usando a função correspondente.</a:t>
            </a:r>
          </a:p>
          <a:p>
            <a:pPr marL="542925" lvl="2" indent="-180975" algn="l">
              <a:lnSpc>
                <a:spcPts val="3240"/>
              </a:lnSpc>
              <a:buFont typeface="Arial"/>
              <a:buChar char="⚬"/>
            </a:pPr>
            <a:r>
              <a:rPr lang="en-US" sz="3000" b="1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Imprimir informações sobre a peça agendada, incluindo a média de duração.</a:t>
            </a: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" y="0"/>
            <a:ext cx="18287997" cy="2363932"/>
            <a:chOff x="0" y="0"/>
            <a:chExt cx="24383996" cy="31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151886"/>
            </a:xfrm>
            <a:custGeom>
              <a:avLst/>
              <a:gdLst/>
              <a:ahLst/>
              <a:cxnLst/>
              <a:rect l="l" t="t" r="r" b="b"/>
              <a:pathLst>
                <a:path w="24384000" h="3151886">
                  <a:moveTo>
                    <a:pt x="24384000" y="0"/>
                  </a:moveTo>
                  <a:lnTo>
                    <a:pt x="0" y="0"/>
                  </a:lnTo>
                  <a:lnTo>
                    <a:pt x="0" y="3151886"/>
                  </a:lnTo>
                  <a:lnTo>
                    <a:pt x="24384000" y="3151886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2193286" y="0"/>
            <a:ext cx="6094714" cy="2364618"/>
            <a:chOff x="0" y="0"/>
            <a:chExt cx="8126286" cy="3152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6349" cy="3152775"/>
            </a:xfrm>
            <a:custGeom>
              <a:avLst/>
              <a:gdLst/>
              <a:ahLst/>
              <a:cxnLst/>
              <a:rect l="l" t="t" r="r" b="b"/>
              <a:pathLst>
                <a:path w="8126349" h="3152775">
                  <a:moveTo>
                    <a:pt x="8126349" y="0"/>
                  </a:moveTo>
                  <a:lnTo>
                    <a:pt x="0" y="0"/>
                  </a:lnTo>
                  <a:lnTo>
                    <a:pt x="0" y="3152775"/>
                  </a:lnTo>
                  <a:lnTo>
                    <a:pt x="8126349" y="3152775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961665" y="-7961667"/>
            <a:ext cx="2364669" cy="18288003"/>
            <a:chOff x="0" y="0"/>
            <a:chExt cx="3152892" cy="24384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2902" cy="24384000"/>
            </a:xfrm>
            <a:custGeom>
              <a:avLst/>
              <a:gdLst/>
              <a:ahLst/>
              <a:cxnLst/>
              <a:rect l="l" t="t" r="r" b="b"/>
              <a:pathLst>
                <a:path w="3152902" h="24384000">
                  <a:moveTo>
                    <a:pt x="0" y="0"/>
                  </a:moveTo>
                  <a:lnTo>
                    <a:pt x="3152902" y="0"/>
                  </a:lnTo>
                  <a:lnTo>
                    <a:pt x="3152902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56559" y="3159344"/>
            <a:ext cx="13952031" cy="1905812"/>
            <a:chOff x="0" y="0"/>
            <a:chExt cx="18602708" cy="2541082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8577306" cy="2515743"/>
            </a:xfrm>
            <a:custGeom>
              <a:avLst/>
              <a:gdLst/>
              <a:ahLst/>
              <a:cxnLst/>
              <a:rect l="l" t="t" r="r" b="b"/>
              <a:pathLst>
                <a:path w="18577306" h="2515743">
                  <a:moveTo>
                    <a:pt x="0" y="251587"/>
                  </a:moveTo>
                  <a:cubicBezTo>
                    <a:pt x="0" y="112649"/>
                    <a:pt x="113665" y="0"/>
                    <a:pt x="253746" y="0"/>
                  </a:cubicBezTo>
                  <a:lnTo>
                    <a:pt x="18323561" y="0"/>
                  </a:lnTo>
                  <a:cubicBezTo>
                    <a:pt x="18463769" y="0"/>
                    <a:pt x="18577306" y="112649"/>
                    <a:pt x="18577306" y="251587"/>
                  </a:cubicBezTo>
                  <a:lnTo>
                    <a:pt x="18577306" y="2264156"/>
                  </a:lnTo>
                  <a:cubicBezTo>
                    <a:pt x="18577306" y="2403094"/>
                    <a:pt x="18463642" y="2515743"/>
                    <a:pt x="18323561" y="2515743"/>
                  </a:cubicBezTo>
                  <a:lnTo>
                    <a:pt x="253746" y="2515743"/>
                  </a:lnTo>
                  <a:cubicBezTo>
                    <a:pt x="113665" y="2515743"/>
                    <a:pt x="0" y="2403094"/>
                    <a:pt x="0" y="2264156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602706" cy="2541143"/>
            </a:xfrm>
            <a:custGeom>
              <a:avLst/>
              <a:gdLst/>
              <a:ahLst/>
              <a:cxnLst/>
              <a:rect l="l" t="t" r="r" b="b"/>
              <a:pathLst>
                <a:path w="18602706" h="2541143">
                  <a:moveTo>
                    <a:pt x="0" y="264287"/>
                  </a:moveTo>
                  <a:cubicBezTo>
                    <a:pt x="0" y="118237"/>
                    <a:pt x="119380" y="0"/>
                    <a:pt x="266446" y="0"/>
                  </a:cubicBezTo>
                  <a:lnTo>
                    <a:pt x="18336261" y="0"/>
                  </a:lnTo>
                  <a:lnTo>
                    <a:pt x="18336261" y="12700"/>
                  </a:lnTo>
                  <a:lnTo>
                    <a:pt x="18336261" y="0"/>
                  </a:lnTo>
                  <a:cubicBezTo>
                    <a:pt x="18483326" y="0"/>
                    <a:pt x="18602706" y="118237"/>
                    <a:pt x="18602706" y="264287"/>
                  </a:cubicBezTo>
                  <a:lnTo>
                    <a:pt x="18590006" y="264287"/>
                  </a:lnTo>
                  <a:lnTo>
                    <a:pt x="18602706" y="264287"/>
                  </a:lnTo>
                  <a:lnTo>
                    <a:pt x="18602706" y="2276856"/>
                  </a:lnTo>
                  <a:lnTo>
                    <a:pt x="18590006" y="2276856"/>
                  </a:lnTo>
                  <a:lnTo>
                    <a:pt x="18602706" y="2276856"/>
                  </a:lnTo>
                  <a:cubicBezTo>
                    <a:pt x="18602706" y="2422906"/>
                    <a:pt x="18483326" y="2541143"/>
                    <a:pt x="18336261" y="2541143"/>
                  </a:cubicBezTo>
                  <a:lnTo>
                    <a:pt x="18336261" y="2528443"/>
                  </a:lnTo>
                  <a:lnTo>
                    <a:pt x="18336261" y="2541143"/>
                  </a:lnTo>
                  <a:lnTo>
                    <a:pt x="266446" y="2541143"/>
                  </a:lnTo>
                  <a:lnTo>
                    <a:pt x="266446" y="2528443"/>
                  </a:lnTo>
                  <a:lnTo>
                    <a:pt x="266446" y="2541143"/>
                  </a:lnTo>
                  <a:cubicBezTo>
                    <a:pt x="119380" y="2541143"/>
                    <a:pt x="0" y="2422906"/>
                    <a:pt x="0" y="2276856"/>
                  </a:cubicBezTo>
                  <a:lnTo>
                    <a:pt x="0" y="264287"/>
                  </a:lnTo>
                  <a:lnTo>
                    <a:pt x="12700" y="264287"/>
                  </a:lnTo>
                  <a:lnTo>
                    <a:pt x="0" y="264287"/>
                  </a:lnTo>
                  <a:moveTo>
                    <a:pt x="25400" y="264287"/>
                  </a:moveTo>
                  <a:lnTo>
                    <a:pt x="25400" y="2276856"/>
                  </a:lnTo>
                  <a:lnTo>
                    <a:pt x="12700" y="2276856"/>
                  </a:lnTo>
                  <a:lnTo>
                    <a:pt x="25400" y="2276856"/>
                  </a:lnTo>
                  <a:cubicBezTo>
                    <a:pt x="25400" y="2408682"/>
                    <a:pt x="133223" y="2515743"/>
                    <a:pt x="266446" y="2515743"/>
                  </a:cubicBezTo>
                  <a:lnTo>
                    <a:pt x="18336261" y="2515743"/>
                  </a:lnTo>
                  <a:cubicBezTo>
                    <a:pt x="18469483" y="2515743"/>
                    <a:pt x="18577306" y="2408682"/>
                    <a:pt x="18577306" y="2276856"/>
                  </a:cubicBezTo>
                  <a:lnTo>
                    <a:pt x="18577306" y="264287"/>
                  </a:lnTo>
                  <a:cubicBezTo>
                    <a:pt x="18577306" y="132461"/>
                    <a:pt x="18469483" y="25400"/>
                    <a:pt x="18336261" y="25400"/>
                  </a:cubicBezTo>
                  <a:lnTo>
                    <a:pt x="266446" y="25400"/>
                  </a:lnTo>
                  <a:lnTo>
                    <a:pt x="266446" y="12700"/>
                  </a:lnTo>
                  <a:lnTo>
                    <a:pt x="266446" y="25400"/>
                  </a:lnTo>
                  <a:cubicBezTo>
                    <a:pt x="133223" y="25400"/>
                    <a:pt x="25400" y="132461"/>
                    <a:pt x="25400" y="264287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99450" y="3890698"/>
            <a:ext cx="11740808" cy="48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6"/>
              </a:lnSpc>
            </a:pPr>
            <a:r>
              <a:rPr lang="en-US" sz="3450" b="1" spc="276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5. TESTE SUA SOLUTION: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85940" y="5360565"/>
            <a:ext cx="13952031" cy="1905811"/>
            <a:chOff x="0" y="0"/>
            <a:chExt cx="18602708" cy="2541082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18577306" cy="2515743"/>
            </a:xfrm>
            <a:custGeom>
              <a:avLst/>
              <a:gdLst/>
              <a:ahLst/>
              <a:cxnLst/>
              <a:rect l="l" t="t" r="r" b="b"/>
              <a:pathLst>
                <a:path w="18577306" h="2515743">
                  <a:moveTo>
                    <a:pt x="0" y="251587"/>
                  </a:moveTo>
                  <a:cubicBezTo>
                    <a:pt x="0" y="112649"/>
                    <a:pt x="113665" y="0"/>
                    <a:pt x="253746" y="0"/>
                  </a:cubicBezTo>
                  <a:lnTo>
                    <a:pt x="18323561" y="0"/>
                  </a:lnTo>
                  <a:cubicBezTo>
                    <a:pt x="18463769" y="0"/>
                    <a:pt x="18577306" y="112649"/>
                    <a:pt x="18577306" y="251587"/>
                  </a:cubicBezTo>
                  <a:lnTo>
                    <a:pt x="18577306" y="2264156"/>
                  </a:lnTo>
                  <a:cubicBezTo>
                    <a:pt x="18577306" y="2403094"/>
                    <a:pt x="18463642" y="2515743"/>
                    <a:pt x="18323561" y="2515743"/>
                  </a:cubicBezTo>
                  <a:lnTo>
                    <a:pt x="253746" y="2515743"/>
                  </a:lnTo>
                  <a:cubicBezTo>
                    <a:pt x="113665" y="2515743"/>
                    <a:pt x="0" y="2403094"/>
                    <a:pt x="0" y="2264156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8602706" cy="2541143"/>
            </a:xfrm>
            <a:custGeom>
              <a:avLst/>
              <a:gdLst/>
              <a:ahLst/>
              <a:cxnLst/>
              <a:rect l="l" t="t" r="r" b="b"/>
              <a:pathLst>
                <a:path w="18602706" h="2541143">
                  <a:moveTo>
                    <a:pt x="0" y="264287"/>
                  </a:moveTo>
                  <a:cubicBezTo>
                    <a:pt x="0" y="118237"/>
                    <a:pt x="119380" y="0"/>
                    <a:pt x="266446" y="0"/>
                  </a:cubicBezTo>
                  <a:lnTo>
                    <a:pt x="18336261" y="0"/>
                  </a:lnTo>
                  <a:lnTo>
                    <a:pt x="18336261" y="12700"/>
                  </a:lnTo>
                  <a:lnTo>
                    <a:pt x="18336261" y="0"/>
                  </a:lnTo>
                  <a:cubicBezTo>
                    <a:pt x="18483326" y="0"/>
                    <a:pt x="18602706" y="118237"/>
                    <a:pt x="18602706" y="264287"/>
                  </a:cubicBezTo>
                  <a:lnTo>
                    <a:pt x="18590006" y="264287"/>
                  </a:lnTo>
                  <a:lnTo>
                    <a:pt x="18602706" y="264287"/>
                  </a:lnTo>
                  <a:lnTo>
                    <a:pt x="18602706" y="2276856"/>
                  </a:lnTo>
                  <a:lnTo>
                    <a:pt x="18590006" y="2276856"/>
                  </a:lnTo>
                  <a:lnTo>
                    <a:pt x="18602706" y="2276856"/>
                  </a:lnTo>
                  <a:cubicBezTo>
                    <a:pt x="18602706" y="2422906"/>
                    <a:pt x="18483326" y="2541143"/>
                    <a:pt x="18336261" y="2541143"/>
                  </a:cubicBezTo>
                  <a:lnTo>
                    <a:pt x="18336261" y="2528443"/>
                  </a:lnTo>
                  <a:lnTo>
                    <a:pt x="18336261" y="2541143"/>
                  </a:lnTo>
                  <a:lnTo>
                    <a:pt x="266446" y="2541143"/>
                  </a:lnTo>
                  <a:lnTo>
                    <a:pt x="266446" y="2528443"/>
                  </a:lnTo>
                  <a:lnTo>
                    <a:pt x="266446" y="2541143"/>
                  </a:lnTo>
                  <a:cubicBezTo>
                    <a:pt x="119380" y="2541143"/>
                    <a:pt x="0" y="2422906"/>
                    <a:pt x="0" y="2276856"/>
                  </a:cubicBezTo>
                  <a:lnTo>
                    <a:pt x="0" y="264287"/>
                  </a:lnTo>
                  <a:lnTo>
                    <a:pt x="12700" y="264287"/>
                  </a:lnTo>
                  <a:lnTo>
                    <a:pt x="0" y="264287"/>
                  </a:lnTo>
                  <a:moveTo>
                    <a:pt x="25400" y="264287"/>
                  </a:moveTo>
                  <a:lnTo>
                    <a:pt x="25400" y="2276856"/>
                  </a:lnTo>
                  <a:lnTo>
                    <a:pt x="12700" y="2276856"/>
                  </a:lnTo>
                  <a:lnTo>
                    <a:pt x="25400" y="2276856"/>
                  </a:lnTo>
                  <a:cubicBezTo>
                    <a:pt x="25400" y="2408682"/>
                    <a:pt x="133223" y="2515743"/>
                    <a:pt x="266446" y="2515743"/>
                  </a:cubicBezTo>
                  <a:lnTo>
                    <a:pt x="18336261" y="2515743"/>
                  </a:lnTo>
                  <a:cubicBezTo>
                    <a:pt x="18469483" y="2515743"/>
                    <a:pt x="18577306" y="2408682"/>
                    <a:pt x="18577306" y="2276856"/>
                  </a:cubicBezTo>
                  <a:lnTo>
                    <a:pt x="18577306" y="264287"/>
                  </a:lnTo>
                  <a:cubicBezTo>
                    <a:pt x="18577306" y="132461"/>
                    <a:pt x="18469483" y="25400"/>
                    <a:pt x="18336261" y="25400"/>
                  </a:cubicBezTo>
                  <a:lnTo>
                    <a:pt x="266446" y="25400"/>
                  </a:lnTo>
                  <a:lnTo>
                    <a:pt x="266446" y="12700"/>
                  </a:lnTo>
                  <a:lnTo>
                    <a:pt x="266446" y="25400"/>
                  </a:lnTo>
                  <a:cubicBezTo>
                    <a:pt x="133223" y="25400"/>
                    <a:pt x="25400" y="132461"/>
                    <a:pt x="25400" y="264287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328831" y="5969982"/>
            <a:ext cx="11210472" cy="71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577" b="1" spc="206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INSIRA ALGUNS REGISTROS FICTÍCIOS NA TABELA PECAS_TEATRO PARA SIMULAR PEÇAS DE TEATRO EXISTENTES.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415320" y="7561788"/>
            <a:ext cx="13952031" cy="1905811"/>
            <a:chOff x="0" y="0"/>
            <a:chExt cx="18602708" cy="2541082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8577306" cy="2515743"/>
            </a:xfrm>
            <a:custGeom>
              <a:avLst/>
              <a:gdLst/>
              <a:ahLst/>
              <a:cxnLst/>
              <a:rect l="l" t="t" r="r" b="b"/>
              <a:pathLst>
                <a:path w="18577306" h="2515743">
                  <a:moveTo>
                    <a:pt x="0" y="251587"/>
                  </a:moveTo>
                  <a:cubicBezTo>
                    <a:pt x="0" y="112649"/>
                    <a:pt x="113665" y="0"/>
                    <a:pt x="253746" y="0"/>
                  </a:cubicBezTo>
                  <a:lnTo>
                    <a:pt x="18323561" y="0"/>
                  </a:lnTo>
                  <a:cubicBezTo>
                    <a:pt x="18463769" y="0"/>
                    <a:pt x="18577306" y="112649"/>
                    <a:pt x="18577306" y="251587"/>
                  </a:cubicBezTo>
                  <a:lnTo>
                    <a:pt x="18577306" y="2264156"/>
                  </a:lnTo>
                  <a:cubicBezTo>
                    <a:pt x="18577306" y="2403094"/>
                    <a:pt x="18463642" y="2515743"/>
                    <a:pt x="18323561" y="2515743"/>
                  </a:cubicBezTo>
                  <a:lnTo>
                    <a:pt x="253746" y="2515743"/>
                  </a:lnTo>
                  <a:cubicBezTo>
                    <a:pt x="113665" y="2515743"/>
                    <a:pt x="0" y="2403094"/>
                    <a:pt x="0" y="2264156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8602706" cy="2541143"/>
            </a:xfrm>
            <a:custGeom>
              <a:avLst/>
              <a:gdLst/>
              <a:ahLst/>
              <a:cxnLst/>
              <a:rect l="l" t="t" r="r" b="b"/>
              <a:pathLst>
                <a:path w="18602706" h="2541143">
                  <a:moveTo>
                    <a:pt x="0" y="264287"/>
                  </a:moveTo>
                  <a:cubicBezTo>
                    <a:pt x="0" y="118237"/>
                    <a:pt x="119380" y="0"/>
                    <a:pt x="266446" y="0"/>
                  </a:cubicBezTo>
                  <a:lnTo>
                    <a:pt x="18336261" y="0"/>
                  </a:lnTo>
                  <a:lnTo>
                    <a:pt x="18336261" y="12700"/>
                  </a:lnTo>
                  <a:lnTo>
                    <a:pt x="18336261" y="0"/>
                  </a:lnTo>
                  <a:cubicBezTo>
                    <a:pt x="18483326" y="0"/>
                    <a:pt x="18602706" y="118237"/>
                    <a:pt x="18602706" y="264287"/>
                  </a:cubicBezTo>
                  <a:lnTo>
                    <a:pt x="18590006" y="264287"/>
                  </a:lnTo>
                  <a:lnTo>
                    <a:pt x="18602706" y="264287"/>
                  </a:lnTo>
                  <a:lnTo>
                    <a:pt x="18602706" y="2276856"/>
                  </a:lnTo>
                  <a:lnTo>
                    <a:pt x="18590006" y="2276856"/>
                  </a:lnTo>
                  <a:lnTo>
                    <a:pt x="18602706" y="2276856"/>
                  </a:lnTo>
                  <a:cubicBezTo>
                    <a:pt x="18602706" y="2422906"/>
                    <a:pt x="18483326" y="2541143"/>
                    <a:pt x="18336261" y="2541143"/>
                  </a:cubicBezTo>
                  <a:lnTo>
                    <a:pt x="18336261" y="2528443"/>
                  </a:lnTo>
                  <a:lnTo>
                    <a:pt x="18336261" y="2541143"/>
                  </a:lnTo>
                  <a:lnTo>
                    <a:pt x="266446" y="2541143"/>
                  </a:lnTo>
                  <a:lnTo>
                    <a:pt x="266446" y="2528443"/>
                  </a:lnTo>
                  <a:lnTo>
                    <a:pt x="266446" y="2541143"/>
                  </a:lnTo>
                  <a:cubicBezTo>
                    <a:pt x="119380" y="2541143"/>
                    <a:pt x="0" y="2422906"/>
                    <a:pt x="0" y="2276856"/>
                  </a:cubicBezTo>
                  <a:lnTo>
                    <a:pt x="0" y="264287"/>
                  </a:lnTo>
                  <a:lnTo>
                    <a:pt x="12700" y="264287"/>
                  </a:lnTo>
                  <a:lnTo>
                    <a:pt x="0" y="264287"/>
                  </a:lnTo>
                  <a:moveTo>
                    <a:pt x="25400" y="264287"/>
                  </a:moveTo>
                  <a:lnTo>
                    <a:pt x="25400" y="2276856"/>
                  </a:lnTo>
                  <a:lnTo>
                    <a:pt x="12700" y="2276856"/>
                  </a:lnTo>
                  <a:lnTo>
                    <a:pt x="25400" y="2276856"/>
                  </a:lnTo>
                  <a:cubicBezTo>
                    <a:pt x="25400" y="2408682"/>
                    <a:pt x="133223" y="2515743"/>
                    <a:pt x="266446" y="2515743"/>
                  </a:cubicBezTo>
                  <a:lnTo>
                    <a:pt x="18336261" y="2515743"/>
                  </a:lnTo>
                  <a:cubicBezTo>
                    <a:pt x="18469483" y="2515743"/>
                    <a:pt x="18577306" y="2408682"/>
                    <a:pt x="18577306" y="2276856"/>
                  </a:cubicBezTo>
                  <a:lnTo>
                    <a:pt x="18577306" y="264287"/>
                  </a:lnTo>
                  <a:cubicBezTo>
                    <a:pt x="18577306" y="132461"/>
                    <a:pt x="18469483" y="25400"/>
                    <a:pt x="18336261" y="25400"/>
                  </a:cubicBezTo>
                  <a:lnTo>
                    <a:pt x="266446" y="25400"/>
                  </a:lnTo>
                  <a:lnTo>
                    <a:pt x="266446" y="12700"/>
                  </a:lnTo>
                  <a:lnTo>
                    <a:pt x="266446" y="25400"/>
                  </a:lnTo>
                  <a:cubicBezTo>
                    <a:pt x="133223" y="25400"/>
                    <a:pt x="25400" y="132461"/>
                    <a:pt x="25400" y="264287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3558212" y="7818780"/>
            <a:ext cx="11210472" cy="1420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577" b="1" spc="206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CHAME A PROCEDURE AGENDAR_PECA COM DADOS FICTÍCIOS E VERIFIQUE SE AS VERIFICAÇÕES DE DISPONIBILIDADE E O CÁLCULO DA MÉDIA DE DURAÇÃO ESTÃO FUNCIONANDO CORRETAMENTE.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663144" y="4590138"/>
            <a:ext cx="1245444" cy="1245444"/>
            <a:chOff x="0" y="0"/>
            <a:chExt cx="1660592" cy="1660592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1635252" cy="1635252"/>
            </a:xfrm>
            <a:custGeom>
              <a:avLst/>
              <a:gdLst/>
              <a:ahLst/>
              <a:cxnLst/>
              <a:rect l="l" t="t" r="r" b="b"/>
              <a:pathLst>
                <a:path w="1635252" h="1635252">
                  <a:moveTo>
                    <a:pt x="0" y="899414"/>
                  </a:moveTo>
                  <a:lnTo>
                    <a:pt x="367919" y="899414"/>
                  </a:lnTo>
                  <a:lnTo>
                    <a:pt x="367919" y="0"/>
                  </a:lnTo>
                  <a:lnTo>
                    <a:pt x="1267333" y="0"/>
                  </a:lnTo>
                  <a:lnTo>
                    <a:pt x="1267333" y="899414"/>
                  </a:lnTo>
                  <a:lnTo>
                    <a:pt x="1635252" y="899414"/>
                  </a:lnTo>
                  <a:lnTo>
                    <a:pt x="817626" y="1635252"/>
                  </a:lnTo>
                  <a:close/>
                </a:path>
              </a:pathLst>
            </a:custGeom>
            <a:solidFill>
              <a:srgbClr val="050A30">
                <a:alpha val="89804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-1016" y="0"/>
              <a:ext cx="1662557" cy="1661668"/>
            </a:xfrm>
            <a:custGeom>
              <a:avLst/>
              <a:gdLst/>
              <a:ahLst/>
              <a:cxnLst/>
              <a:rect l="l" t="t" r="r" b="b"/>
              <a:pathLst>
                <a:path w="1662557" h="1661668">
                  <a:moveTo>
                    <a:pt x="13716" y="899414"/>
                  </a:moveTo>
                  <a:lnTo>
                    <a:pt x="381635" y="899414"/>
                  </a:lnTo>
                  <a:lnTo>
                    <a:pt x="381635" y="912114"/>
                  </a:lnTo>
                  <a:lnTo>
                    <a:pt x="368935" y="912114"/>
                  </a:lnTo>
                  <a:lnTo>
                    <a:pt x="368935" y="12700"/>
                  </a:lnTo>
                  <a:cubicBezTo>
                    <a:pt x="368935" y="5715"/>
                    <a:pt x="374650" y="0"/>
                    <a:pt x="381635" y="0"/>
                  </a:cubicBezTo>
                  <a:lnTo>
                    <a:pt x="1281049" y="0"/>
                  </a:lnTo>
                  <a:cubicBezTo>
                    <a:pt x="1288034" y="0"/>
                    <a:pt x="1293749" y="5715"/>
                    <a:pt x="1293749" y="12700"/>
                  </a:cubicBezTo>
                  <a:lnTo>
                    <a:pt x="1293749" y="912114"/>
                  </a:lnTo>
                  <a:lnTo>
                    <a:pt x="1281049" y="912114"/>
                  </a:lnTo>
                  <a:lnTo>
                    <a:pt x="1281049" y="899414"/>
                  </a:lnTo>
                  <a:lnTo>
                    <a:pt x="1648968" y="899414"/>
                  </a:lnTo>
                  <a:cubicBezTo>
                    <a:pt x="1654175" y="899414"/>
                    <a:pt x="1659001" y="902716"/>
                    <a:pt x="1660779" y="907542"/>
                  </a:cubicBezTo>
                  <a:cubicBezTo>
                    <a:pt x="1662557" y="912368"/>
                    <a:pt x="1661287" y="917956"/>
                    <a:pt x="1657477" y="921512"/>
                  </a:cubicBezTo>
                  <a:lnTo>
                    <a:pt x="839851" y="1657350"/>
                  </a:lnTo>
                  <a:cubicBezTo>
                    <a:pt x="835025" y="1661668"/>
                    <a:pt x="827659" y="1661668"/>
                    <a:pt x="822833" y="1657350"/>
                  </a:cubicBezTo>
                  <a:lnTo>
                    <a:pt x="5207" y="921512"/>
                  </a:lnTo>
                  <a:cubicBezTo>
                    <a:pt x="1270" y="917956"/>
                    <a:pt x="0" y="912495"/>
                    <a:pt x="1905" y="907542"/>
                  </a:cubicBezTo>
                  <a:cubicBezTo>
                    <a:pt x="3810" y="902589"/>
                    <a:pt x="8509" y="899414"/>
                    <a:pt x="13716" y="899414"/>
                  </a:cubicBezTo>
                  <a:moveTo>
                    <a:pt x="13716" y="924814"/>
                  </a:moveTo>
                  <a:lnTo>
                    <a:pt x="13716" y="912114"/>
                  </a:lnTo>
                  <a:lnTo>
                    <a:pt x="22225" y="902716"/>
                  </a:lnTo>
                  <a:lnTo>
                    <a:pt x="839851" y="1638554"/>
                  </a:lnTo>
                  <a:lnTo>
                    <a:pt x="831342" y="1647952"/>
                  </a:lnTo>
                  <a:lnTo>
                    <a:pt x="822833" y="1638554"/>
                  </a:lnTo>
                  <a:lnTo>
                    <a:pt x="1640459" y="902716"/>
                  </a:lnTo>
                  <a:lnTo>
                    <a:pt x="1648968" y="912114"/>
                  </a:lnTo>
                  <a:lnTo>
                    <a:pt x="1648968" y="924814"/>
                  </a:lnTo>
                  <a:lnTo>
                    <a:pt x="1281049" y="924814"/>
                  </a:lnTo>
                  <a:cubicBezTo>
                    <a:pt x="1274064" y="924814"/>
                    <a:pt x="1268349" y="919099"/>
                    <a:pt x="1268349" y="912114"/>
                  </a:cubicBezTo>
                  <a:lnTo>
                    <a:pt x="1268349" y="12700"/>
                  </a:lnTo>
                  <a:lnTo>
                    <a:pt x="1281049" y="12700"/>
                  </a:lnTo>
                  <a:lnTo>
                    <a:pt x="1281049" y="25400"/>
                  </a:lnTo>
                  <a:lnTo>
                    <a:pt x="381635" y="25400"/>
                  </a:lnTo>
                  <a:lnTo>
                    <a:pt x="381635" y="12700"/>
                  </a:lnTo>
                  <a:lnTo>
                    <a:pt x="394335" y="12700"/>
                  </a:lnTo>
                  <a:lnTo>
                    <a:pt x="394335" y="912114"/>
                  </a:lnTo>
                  <a:cubicBezTo>
                    <a:pt x="394335" y="919099"/>
                    <a:pt x="388620" y="924814"/>
                    <a:pt x="381635" y="924814"/>
                  </a:cubicBezTo>
                  <a:lnTo>
                    <a:pt x="13716" y="924814"/>
                  </a:lnTo>
                  <a:close/>
                </a:path>
              </a:pathLst>
            </a:custGeom>
            <a:solidFill>
              <a:srgbClr val="050A30">
                <a:alpha val="8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4892525" y="6778782"/>
            <a:ext cx="1245444" cy="1245444"/>
            <a:chOff x="0" y="0"/>
            <a:chExt cx="1660592" cy="1660592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635252" cy="1635252"/>
            </a:xfrm>
            <a:custGeom>
              <a:avLst/>
              <a:gdLst/>
              <a:ahLst/>
              <a:cxnLst/>
              <a:rect l="l" t="t" r="r" b="b"/>
              <a:pathLst>
                <a:path w="1635252" h="1635252">
                  <a:moveTo>
                    <a:pt x="0" y="899414"/>
                  </a:moveTo>
                  <a:lnTo>
                    <a:pt x="367919" y="899414"/>
                  </a:lnTo>
                  <a:lnTo>
                    <a:pt x="367919" y="0"/>
                  </a:lnTo>
                  <a:lnTo>
                    <a:pt x="1267333" y="0"/>
                  </a:lnTo>
                  <a:lnTo>
                    <a:pt x="1267333" y="899414"/>
                  </a:lnTo>
                  <a:lnTo>
                    <a:pt x="1635252" y="899414"/>
                  </a:lnTo>
                  <a:lnTo>
                    <a:pt x="817626" y="1635252"/>
                  </a:lnTo>
                  <a:close/>
                </a:path>
              </a:pathLst>
            </a:custGeom>
            <a:solidFill>
              <a:srgbClr val="050A30">
                <a:alpha val="89804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-1016" y="0"/>
              <a:ext cx="1662557" cy="1661668"/>
            </a:xfrm>
            <a:custGeom>
              <a:avLst/>
              <a:gdLst/>
              <a:ahLst/>
              <a:cxnLst/>
              <a:rect l="l" t="t" r="r" b="b"/>
              <a:pathLst>
                <a:path w="1662557" h="1661668">
                  <a:moveTo>
                    <a:pt x="13716" y="899414"/>
                  </a:moveTo>
                  <a:lnTo>
                    <a:pt x="381635" y="899414"/>
                  </a:lnTo>
                  <a:lnTo>
                    <a:pt x="381635" y="912114"/>
                  </a:lnTo>
                  <a:lnTo>
                    <a:pt x="368935" y="912114"/>
                  </a:lnTo>
                  <a:lnTo>
                    <a:pt x="368935" y="12700"/>
                  </a:lnTo>
                  <a:cubicBezTo>
                    <a:pt x="368935" y="5715"/>
                    <a:pt x="374650" y="0"/>
                    <a:pt x="381635" y="0"/>
                  </a:cubicBezTo>
                  <a:lnTo>
                    <a:pt x="1281049" y="0"/>
                  </a:lnTo>
                  <a:cubicBezTo>
                    <a:pt x="1288034" y="0"/>
                    <a:pt x="1293749" y="5715"/>
                    <a:pt x="1293749" y="12700"/>
                  </a:cubicBezTo>
                  <a:lnTo>
                    <a:pt x="1293749" y="912114"/>
                  </a:lnTo>
                  <a:lnTo>
                    <a:pt x="1281049" y="912114"/>
                  </a:lnTo>
                  <a:lnTo>
                    <a:pt x="1281049" y="899414"/>
                  </a:lnTo>
                  <a:lnTo>
                    <a:pt x="1648968" y="899414"/>
                  </a:lnTo>
                  <a:cubicBezTo>
                    <a:pt x="1654175" y="899414"/>
                    <a:pt x="1659001" y="902716"/>
                    <a:pt x="1660779" y="907542"/>
                  </a:cubicBezTo>
                  <a:cubicBezTo>
                    <a:pt x="1662557" y="912368"/>
                    <a:pt x="1661287" y="917956"/>
                    <a:pt x="1657477" y="921512"/>
                  </a:cubicBezTo>
                  <a:lnTo>
                    <a:pt x="839851" y="1657350"/>
                  </a:lnTo>
                  <a:cubicBezTo>
                    <a:pt x="835025" y="1661668"/>
                    <a:pt x="827659" y="1661668"/>
                    <a:pt x="822833" y="1657350"/>
                  </a:cubicBezTo>
                  <a:lnTo>
                    <a:pt x="5207" y="921512"/>
                  </a:lnTo>
                  <a:cubicBezTo>
                    <a:pt x="1270" y="917956"/>
                    <a:pt x="0" y="912495"/>
                    <a:pt x="1905" y="907542"/>
                  </a:cubicBezTo>
                  <a:cubicBezTo>
                    <a:pt x="3810" y="902589"/>
                    <a:pt x="8509" y="899414"/>
                    <a:pt x="13716" y="899414"/>
                  </a:cubicBezTo>
                  <a:moveTo>
                    <a:pt x="13716" y="924814"/>
                  </a:moveTo>
                  <a:lnTo>
                    <a:pt x="13716" y="912114"/>
                  </a:lnTo>
                  <a:lnTo>
                    <a:pt x="22225" y="902716"/>
                  </a:lnTo>
                  <a:lnTo>
                    <a:pt x="839851" y="1638554"/>
                  </a:lnTo>
                  <a:lnTo>
                    <a:pt x="831342" y="1647952"/>
                  </a:lnTo>
                  <a:lnTo>
                    <a:pt x="822833" y="1638554"/>
                  </a:lnTo>
                  <a:lnTo>
                    <a:pt x="1640459" y="902716"/>
                  </a:lnTo>
                  <a:lnTo>
                    <a:pt x="1648968" y="912114"/>
                  </a:lnTo>
                  <a:lnTo>
                    <a:pt x="1648968" y="924814"/>
                  </a:lnTo>
                  <a:lnTo>
                    <a:pt x="1281049" y="924814"/>
                  </a:lnTo>
                  <a:cubicBezTo>
                    <a:pt x="1274064" y="924814"/>
                    <a:pt x="1268349" y="919099"/>
                    <a:pt x="1268349" y="912114"/>
                  </a:cubicBezTo>
                  <a:lnTo>
                    <a:pt x="1268349" y="12700"/>
                  </a:lnTo>
                  <a:lnTo>
                    <a:pt x="1281049" y="12700"/>
                  </a:lnTo>
                  <a:lnTo>
                    <a:pt x="1281049" y="25400"/>
                  </a:lnTo>
                  <a:lnTo>
                    <a:pt x="381635" y="25400"/>
                  </a:lnTo>
                  <a:lnTo>
                    <a:pt x="381635" y="12700"/>
                  </a:lnTo>
                  <a:lnTo>
                    <a:pt x="394335" y="12700"/>
                  </a:lnTo>
                  <a:lnTo>
                    <a:pt x="394335" y="912114"/>
                  </a:lnTo>
                  <a:cubicBezTo>
                    <a:pt x="394335" y="919099"/>
                    <a:pt x="388620" y="924814"/>
                    <a:pt x="381635" y="924814"/>
                  </a:cubicBezTo>
                  <a:lnTo>
                    <a:pt x="13716" y="924814"/>
                  </a:lnTo>
                  <a:close/>
                </a:path>
              </a:pathLst>
            </a:custGeom>
            <a:solidFill>
              <a:srgbClr val="050A30">
                <a:alpha val="89804"/>
              </a:srgbClr>
            </a:solidFill>
          </p:spPr>
        </p:sp>
      </p:grp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" y="0"/>
            <a:ext cx="18287997" cy="2363932"/>
            <a:chOff x="0" y="0"/>
            <a:chExt cx="24383996" cy="31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3151886"/>
            </a:xfrm>
            <a:custGeom>
              <a:avLst/>
              <a:gdLst/>
              <a:ahLst/>
              <a:cxnLst/>
              <a:rect l="l" t="t" r="r" b="b"/>
              <a:pathLst>
                <a:path w="24384000" h="3151886">
                  <a:moveTo>
                    <a:pt x="24384000" y="0"/>
                  </a:moveTo>
                  <a:lnTo>
                    <a:pt x="0" y="0"/>
                  </a:lnTo>
                  <a:lnTo>
                    <a:pt x="0" y="3151886"/>
                  </a:lnTo>
                  <a:lnTo>
                    <a:pt x="24384000" y="3151886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2193286" y="0"/>
            <a:ext cx="6094714" cy="2364618"/>
            <a:chOff x="0" y="0"/>
            <a:chExt cx="8126286" cy="31528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6349" cy="3152775"/>
            </a:xfrm>
            <a:custGeom>
              <a:avLst/>
              <a:gdLst/>
              <a:ahLst/>
              <a:cxnLst/>
              <a:rect l="l" t="t" r="r" b="b"/>
              <a:pathLst>
                <a:path w="8126349" h="3152775">
                  <a:moveTo>
                    <a:pt x="8126349" y="0"/>
                  </a:moveTo>
                  <a:lnTo>
                    <a:pt x="0" y="0"/>
                  </a:lnTo>
                  <a:lnTo>
                    <a:pt x="0" y="3152775"/>
                  </a:lnTo>
                  <a:lnTo>
                    <a:pt x="8126349" y="3152775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7961665" y="-7961667"/>
            <a:ext cx="2364669" cy="18288003"/>
            <a:chOff x="0" y="0"/>
            <a:chExt cx="3152892" cy="243840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2902" cy="24384000"/>
            </a:xfrm>
            <a:custGeom>
              <a:avLst/>
              <a:gdLst/>
              <a:ahLst/>
              <a:cxnLst/>
              <a:rect l="l" t="t" r="r" b="b"/>
              <a:pathLst>
                <a:path w="3152902" h="24384000">
                  <a:moveTo>
                    <a:pt x="0" y="0"/>
                  </a:moveTo>
                  <a:lnTo>
                    <a:pt x="3152902" y="0"/>
                  </a:lnTo>
                  <a:lnTo>
                    <a:pt x="3152902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148836" y="792974"/>
            <a:ext cx="1488315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Dicas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44080" y="3849722"/>
            <a:ext cx="2933718" cy="2933718"/>
            <a:chOff x="0" y="0"/>
            <a:chExt cx="3911624" cy="3911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11600" cy="3911600"/>
            </a:xfrm>
            <a:custGeom>
              <a:avLst/>
              <a:gdLst/>
              <a:ahLst/>
              <a:cxnLst/>
              <a:rect l="l" t="t" r="r" b="b"/>
              <a:pathLst>
                <a:path w="3911600" h="3911600">
                  <a:moveTo>
                    <a:pt x="0" y="1955800"/>
                  </a:moveTo>
                  <a:cubicBezTo>
                    <a:pt x="0" y="875665"/>
                    <a:pt x="875665" y="0"/>
                    <a:pt x="1955800" y="0"/>
                  </a:cubicBezTo>
                  <a:cubicBezTo>
                    <a:pt x="3035935" y="0"/>
                    <a:pt x="3911600" y="875665"/>
                    <a:pt x="3911600" y="1955800"/>
                  </a:cubicBezTo>
                  <a:cubicBezTo>
                    <a:pt x="3911600" y="3035935"/>
                    <a:pt x="3035935" y="3911600"/>
                    <a:pt x="1955800" y="3911600"/>
                  </a:cubicBezTo>
                  <a:cubicBezTo>
                    <a:pt x="875665" y="3911600"/>
                    <a:pt x="0" y="3035935"/>
                    <a:pt x="0" y="195580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2669298" y="4474940"/>
            <a:ext cx="1683281" cy="1683281"/>
          </a:xfrm>
          <a:custGeom>
            <a:avLst/>
            <a:gdLst/>
            <a:ahLst/>
            <a:cxnLst/>
            <a:rect l="l" t="t" r="r" b="b"/>
            <a:pathLst>
              <a:path w="1683281" h="1683281">
                <a:moveTo>
                  <a:pt x="0" y="0"/>
                </a:moveTo>
                <a:lnTo>
                  <a:pt x="1683281" y="0"/>
                </a:lnTo>
                <a:lnTo>
                  <a:pt x="1683281" y="1683280"/>
                </a:lnTo>
                <a:lnTo>
                  <a:pt x="0" y="16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01489" y="7730559"/>
            <a:ext cx="4818900" cy="18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4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Use as funções IF, SELECT, INSERT, e outras funções SQL conforme necessário.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695096" y="3849722"/>
            <a:ext cx="2933718" cy="2933718"/>
            <a:chOff x="0" y="0"/>
            <a:chExt cx="3911624" cy="39116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11600" cy="3911600"/>
            </a:xfrm>
            <a:custGeom>
              <a:avLst/>
              <a:gdLst/>
              <a:ahLst/>
              <a:cxnLst/>
              <a:rect l="l" t="t" r="r" b="b"/>
              <a:pathLst>
                <a:path w="3911600" h="3911600">
                  <a:moveTo>
                    <a:pt x="0" y="1955800"/>
                  </a:moveTo>
                  <a:cubicBezTo>
                    <a:pt x="0" y="875665"/>
                    <a:pt x="875665" y="0"/>
                    <a:pt x="1955800" y="0"/>
                  </a:cubicBezTo>
                  <a:cubicBezTo>
                    <a:pt x="3035935" y="0"/>
                    <a:pt x="3911600" y="875665"/>
                    <a:pt x="3911600" y="1955800"/>
                  </a:cubicBezTo>
                  <a:cubicBezTo>
                    <a:pt x="3911600" y="3035935"/>
                    <a:pt x="3035935" y="3911600"/>
                    <a:pt x="1955800" y="3911600"/>
                  </a:cubicBezTo>
                  <a:cubicBezTo>
                    <a:pt x="875665" y="3911600"/>
                    <a:pt x="0" y="3035935"/>
                    <a:pt x="0" y="195580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8320314" y="4474940"/>
            <a:ext cx="1683280" cy="1683281"/>
          </a:xfrm>
          <a:custGeom>
            <a:avLst/>
            <a:gdLst/>
            <a:ahLst/>
            <a:cxnLst/>
            <a:rect l="l" t="t" r="r" b="b"/>
            <a:pathLst>
              <a:path w="1683280" h="1683281">
                <a:moveTo>
                  <a:pt x="0" y="0"/>
                </a:moveTo>
                <a:lnTo>
                  <a:pt x="1683280" y="0"/>
                </a:lnTo>
                <a:lnTo>
                  <a:pt x="1683280" y="1683280"/>
                </a:lnTo>
                <a:lnTo>
                  <a:pt x="0" y="16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752505" y="7730559"/>
            <a:ext cx="4818900" cy="188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4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Considere o uso de variáveis locais para armazenar valores temporários.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46112" y="3849722"/>
            <a:ext cx="2933718" cy="2933718"/>
            <a:chOff x="0" y="0"/>
            <a:chExt cx="3911624" cy="391162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911600" cy="3911600"/>
            </a:xfrm>
            <a:custGeom>
              <a:avLst/>
              <a:gdLst/>
              <a:ahLst/>
              <a:cxnLst/>
              <a:rect l="l" t="t" r="r" b="b"/>
              <a:pathLst>
                <a:path w="3911600" h="3911600">
                  <a:moveTo>
                    <a:pt x="0" y="1955800"/>
                  </a:moveTo>
                  <a:cubicBezTo>
                    <a:pt x="0" y="875665"/>
                    <a:pt x="875665" y="0"/>
                    <a:pt x="1955800" y="0"/>
                  </a:cubicBezTo>
                  <a:cubicBezTo>
                    <a:pt x="3035935" y="0"/>
                    <a:pt x="3911600" y="875665"/>
                    <a:pt x="3911600" y="1955800"/>
                  </a:cubicBezTo>
                  <a:cubicBezTo>
                    <a:pt x="3911600" y="3035935"/>
                    <a:pt x="3035935" y="3911600"/>
                    <a:pt x="1955800" y="3911600"/>
                  </a:cubicBezTo>
                  <a:cubicBezTo>
                    <a:pt x="875665" y="3911600"/>
                    <a:pt x="0" y="3035935"/>
                    <a:pt x="0" y="195580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3971330" y="4474940"/>
            <a:ext cx="1683281" cy="1683281"/>
          </a:xfrm>
          <a:custGeom>
            <a:avLst/>
            <a:gdLst/>
            <a:ahLst/>
            <a:cxnLst/>
            <a:rect l="l" t="t" r="r" b="b"/>
            <a:pathLst>
              <a:path w="1683281" h="1683281">
                <a:moveTo>
                  <a:pt x="0" y="0"/>
                </a:moveTo>
                <a:lnTo>
                  <a:pt x="1683281" y="0"/>
                </a:lnTo>
                <a:lnTo>
                  <a:pt x="1683281" y="1683280"/>
                </a:lnTo>
                <a:lnTo>
                  <a:pt x="0" y="16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03521" y="7730559"/>
            <a:ext cx="4818900" cy="141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344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Documente a sua procedure explicando o propósito de cada etapa.</a:t>
            </a:r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Leão com a boca aberta  Descrição gerada automaticamente"/>
          <p:cNvSpPr/>
          <p:nvPr/>
        </p:nvSpPr>
        <p:spPr>
          <a:xfrm>
            <a:off x="30" y="-11428"/>
            <a:ext cx="18287968" cy="10331046"/>
          </a:xfrm>
          <a:custGeom>
            <a:avLst/>
            <a:gdLst/>
            <a:ahLst/>
            <a:cxnLst/>
            <a:rect l="l" t="t" r="r" b="b"/>
            <a:pathLst>
              <a:path w="18287968" h="10331046">
                <a:moveTo>
                  <a:pt x="0" y="0"/>
                </a:moveTo>
                <a:lnTo>
                  <a:pt x="18287968" y="0"/>
                </a:lnTo>
                <a:lnTo>
                  <a:pt x="18287968" y="10331046"/>
                </a:lnTo>
                <a:lnTo>
                  <a:pt x="0" y="1033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28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050" y="-11430"/>
            <a:ext cx="8349890" cy="10331046"/>
            <a:chOff x="0" y="0"/>
            <a:chExt cx="11133186" cy="137747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33201" cy="13774674"/>
            </a:xfrm>
            <a:custGeom>
              <a:avLst/>
              <a:gdLst/>
              <a:ahLst/>
              <a:cxnLst/>
              <a:rect l="l" t="t" r="r" b="b"/>
              <a:pathLst>
                <a:path w="11133201" h="13774674">
                  <a:moveTo>
                    <a:pt x="0" y="0"/>
                  </a:moveTo>
                  <a:lnTo>
                    <a:pt x="11133201" y="0"/>
                  </a:lnTo>
                  <a:lnTo>
                    <a:pt x="11133201" y="13774674"/>
                  </a:lnTo>
                  <a:lnTo>
                    <a:pt x="0" y="13774674"/>
                  </a:lnTo>
                  <a:close/>
                </a:path>
              </a:pathLst>
            </a:custGeom>
            <a:gradFill rotWithShape="1">
              <a:gsLst>
                <a:gs pos="21000">
                  <a:srgbClr val="000000">
                    <a:alpha val="62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-1295163" y="1283723"/>
            <a:ext cx="10331048" cy="7740711"/>
            <a:chOff x="0" y="0"/>
            <a:chExt cx="13774730" cy="103209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74674" cy="10320909"/>
            </a:xfrm>
            <a:custGeom>
              <a:avLst/>
              <a:gdLst/>
              <a:ahLst/>
              <a:cxnLst/>
              <a:rect l="l" t="t" r="r" b="b"/>
              <a:pathLst>
                <a:path w="13774674" h="10320909">
                  <a:moveTo>
                    <a:pt x="0" y="0"/>
                  </a:moveTo>
                  <a:lnTo>
                    <a:pt x="13774674" y="0"/>
                  </a:lnTo>
                  <a:lnTo>
                    <a:pt x="13774674" y="10320909"/>
                  </a:lnTo>
                  <a:lnTo>
                    <a:pt x="0" y="10320909"/>
                  </a:lnTo>
                  <a:close/>
                </a:path>
              </a:pathLst>
            </a:custGeom>
            <a:gradFill rotWithShape="1">
              <a:gsLst>
                <a:gs pos="0">
                  <a:srgbClr val="2E75B6">
                    <a:alpha val="91000"/>
                  </a:srgbClr>
                </a:gs>
                <a:gs pos="83000">
                  <a:srgbClr val="5B9BD5">
                    <a:alpha val="0"/>
                  </a:srgbClr>
                </a:gs>
              </a:gsLst>
              <a:lin ang="510000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-3" y="-11472"/>
            <a:ext cx="3119269" cy="10298471"/>
            <a:chOff x="0" y="0"/>
            <a:chExt cx="4159026" cy="137312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58996" cy="13731239"/>
            </a:xfrm>
            <a:custGeom>
              <a:avLst/>
              <a:gdLst/>
              <a:ahLst/>
              <a:cxnLst/>
              <a:rect l="l" t="t" r="r" b="b"/>
              <a:pathLst>
                <a:path w="4158996" h="13731239">
                  <a:moveTo>
                    <a:pt x="0" y="0"/>
                  </a:moveTo>
                  <a:lnTo>
                    <a:pt x="4158996" y="0"/>
                  </a:lnTo>
                  <a:lnTo>
                    <a:pt x="4158996" y="13731239"/>
                  </a:lnTo>
                  <a:lnTo>
                    <a:pt x="0" y="13731239"/>
                  </a:lnTo>
                  <a:close/>
                </a:path>
              </a:pathLst>
            </a:custGeom>
            <a:gradFill rotWithShape="1">
              <a:gsLst>
                <a:gs pos="5000">
                  <a:srgbClr val="5B9BD5">
                    <a:alpha val="100000"/>
                  </a:srgbClr>
                </a:gs>
                <a:gs pos="49000">
                  <a:srgbClr val="5B9BD5">
                    <a:alpha val="0"/>
                  </a:srgbClr>
                </a:gs>
              </a:gsLst>
              <a:lin ang="21000000"/>
            </a:gradFill>
          </p:spPr>
        </p:sp>
      </p:grpSp>
      <p:sp>
        <p:nvSpPr>
          <p:cNvPr id="9" name="Freeform 9"/>
          <p:cNvSpPr/>
          <p:nvPr/>
        </p:nvSpPr>
        <p:spPr>
          <a:xfrm>
            <a:off x="11560165" y="4603142"/>
            <a:ext cx="6756989" cy="5683858"/>
          </a:xfrm>
          <a:custGeom>
            <a:avLst/>
            <a:gdLst/>
            <a:ahLst/>
            <a:cxnLst/>
            <a:rect l="l" t="t" r="r" b="b"/>
            <a:pathLst>
              <a:path w="6756989" h="5683858">
                <a:moveTo>
                  <a:pt x="0" y="0"/>
                </a:moveTo>
                <a:lnTo>
                  <a:pt x="6756989" y="0"/>
                </a:lnTo>
                <a:lnTo>
                  <a:pt x="6756989" y="5683858"/>
                </a:lnTo>
                <a:lnTo>
                  <a:pt x="0" y="568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3161835" y="-9728"/>
            <a:ext cx="5140740" cy="10319618"/>
            <a:chOff x="0" y="0"/>
            <a:chExt cx="6854320" cy="137594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54317" cy="13759435"/>
            </a:xfrm>
            <a:custGeom>
              <a:avLst/>
              <a:gdLst/>
              <a:ahLst/>
              <a:cxnLst/>
              <a:rect l="l" t="t" r="r" b="b"/>
              <a:pathLst>
                <a:path w="6854317" h="13759435">
                  <a:moveTo>
                    <a:pt x="0" y="0"/>
                  </a:moveTo>
                  <a:lnTo>
                    <a:pt x="6854317" y="0"/>
                  </a:lnTo>
                  <a:lnTo>
                    <a:pt x="6854317" y="13759435"/>
                  </a:lnTo>
                  <a:lnTo>
                    <a:pt x="0" y="13759435"/>
                  </a:lnTo>
                  <a:close/>
                </a:path>
              </a:pathLst>
            </a:custGeom>
            <a:gradFill rotWithShape="1">
              <a:gsLst>
                <a:gs pos="5000">
                  <a:srgbClr val="ED7D31">
                    <a:alpha val="100000"/>
                  </a:srgbClr>
                </a:gs>
                <a:gs pos="49000">
                  <a:srgbClr val="9DC3E6">
                    <a:alpha val="0"/>
                  </a:srgbClr>
                </a:gs>
              </a:gsLst>
              <a:lin ang="1200000"/>
            </a:grad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6397057" y="-1592784"/>
            <a:ext cx="5523036" cy="18317157"/>
            <a:chOff x="0" y="0"/>
            <a:chExt cx="7364048" cy="244228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4095" cy="24422863"/>
            </a:xfrm>
            <a:custGeom>
              <a:avLst/>
              <a:gdLst/>
              <a:ahLst/>
              <a:cxnLst/>
              <a:rect l="l" t="t" r="r" b="b"/>
              <a:pathLst>
                <a:path w="7364095" h="24422863">
                  <a:moveTo>
                    <a:pt x="0" y="0"/>
                  </a:moveTo>
                  <a:lnTo>
                    <a:pt x="7364095" y="0"/>
                  </a:lnTo>
                  <a:lnTo>
                    <a:pt x="7364095" y="24422863"/>
                  </a:lnTo>
                  <a:lnTo>
                    <a:pt x="0" y="24422863"/>
                  </a:lnTo>
                  <a:close/>
                </a:path>
              </a:pathLst>
            </a:custGeom>
            <a:gradFill rotWithShape="1">
              <a:gsLst>
                <a:gs pos="0">
                  <a:srgbClr val="5B9BD5">
                    <a:alpha val="100000"/>
                  </a:srgbClr>
                </a:gs>
                <a:gs pos="65000">
                  <a:srgbClr val="ED7D31">
                    <a:alpha val="0"/>
                  </a:srgbClr>
                </a:gs>
              </a:gsLst>
              <a:lin ang="6000000"/>
            </a:gra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-9" y="-11458"/>
            <a:ext cx="7319734" cy="10331060"/>
            <a:chOff x="0" y="0"/>
            <a:chExt cx="9759646" cy="137747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59696" cy="13774801"/>
            </a:xfrm>
            <a:custGeom>
              <a:avLst/>
              <a:gdLst/>
              <a:ahLst/>
              <a:cxnLst/>
              <a:rect l="l" t="t" r="r" b="b"/>
              <a:pathLst>
                <a:path w="9759696" h="13774801">
                  <a:moveTo>
                    <a:pt x="0" y="0"/>
                  </a:moveTo>
                  <a:lnTo>
                    <a:pt x="9759696" y="0"/>
                  </a:lnTo>
                  <a:lnTo>
                    <a:pt x="9759696" y="13774801"/>
                  </a:lnTo>
                  <a:lnTo>
                    <a:pt x="0" y="13774801"/>
                  </a:lnTo>
                  <a:close/>
                </a:path>
              </a:pathLst>
            </a:custGeom>
            <a:gradFill rotWithShape="1">
              <a:gsLst>
                <a:gs pos="0">
                  <a:srgbClr val="ED7D31">
                    <a:alpha val="70000"/>
                  </a:srgbClr>
                </a:gs>
                <a:gs pos="44000">
                  <a:srgbClr val="9DC3E6">
                    <a:alpha val="0"/>
                  </a:srgbClr>
                </a:gs>
              </a:gsLst>
              <a:lin ang="20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1379982" y="3335652"/>
            <a:ext cx="6057470" cy="411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spc="-36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OBRIGADO 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9982" y="7823845"/>
            <a:ext cx="6057470" cy="115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000" spc="28">
                <a:solidFill>
                  <a:srgbClr val="FFFFFF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Prof. Alessandro Horas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" y="0"/>
            <a:ext cx="18287542" cy="10287000"/>
            <a:chOff x="0" y="0"/>
            <a:chExt cx="2438339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364" cy="13716000"/>
            </a:xfrm>
            <a:custGeom>
              <a:avLst/>
              <a:gdLst/>
              <a:ahLst/>
              <a:cxnLst/>
              <a:rect l="l" t="t" r="r" b="b"/>
              <a:pathLst>
                <a:path w="24383364" h="13716000">
                  <a:moveTo>
                    <a:pt x="0" y="0"/>
                  </a:moveTo>
                  <a:lnTo>
                    <a:pt x="24383364" y="0"/>
                  </a:lnTo>
                  <a:lnTo>
                    <a:pt x="2438336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95375"/>
            <a:ext cx="4088344" cy="9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b="1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Definição</a:t>
            </a:r>
          </a:p>
        </p:txBody>
      </p:sp>
      <p:sp>
        <p:nvSpPr>
          <p:cNvPr id="5" name="Freeform 5" descr="Legendas"/>
          <p:cNvSpPr/>
          <p:nvPr/>
        </p:nvSpPr>
        <p:spPr>
          <a:xfrm>
            <a:off x="2034802" y="2897778"/>
            <a:ext cx="5430031" cy="5430031"/>
          </a:xfrm>
          <a:custGeom>
            <a:avLst/>
            <a:gdLst/>
            <a:ahLst/>
            <a:cxnLst/>
            <a:rect l="l" t="t" r="r" b="b"/>
            <a:pathLst>
              <a:path w="5430031" h="5430031">
                <a:moveTo>
                  <a:pt x="0" y="0"/>
                </a:moveTo>
                <a:lnTo>
                  <a:pt x="5430031" y="0"/>
                </a:lnTo>
                <a:lnTo>
                  <a:pt x="5430031" y="5430031"/>
                </a:lnTo>
                <a:lnTo>
                  <a:pt x="0" y="54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76641" y="3012078"/>
            <a:ext cx="8440040" cy="5080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3884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 funções referem-se a rotinas ou procedimentos que desempenham operações específicas sobre dados armazenados no banco de dados e retornam resultados determinados. </a:t>
            </a:r>
          </a:p>
          <a:p>
            <a:pPr algn="l">
              <a:lnSpc>
                <a:spcPts val="3356"/>
              </a:lnSpc>
            </a:pPr>
            <a:r>
              <a:rPr lang="en-US" sz="3884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No ambiente do MySQL, as funções são categorizadas em duas principais classes: </a:t>
            </a:r>
          </a:p>
          <a:p>
            <a:pPr marL="703088" lvl="1" indent="-351544" algn="l">
              <a:lnSpc>
                <a:spcPts val="3356"/>
              </a:lnSpc>
              <a:buFont typeface="Arial"/>
              <a:buChar char="•"/>
            </a:pPr>
            <a:r>
              <a:rPr lang="en-US" sz="3884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funções incorporadas (built-in functions)</a:t>
            </a:r>
          </a:p>
          <a:p>
            <a:pPr marL="703088" lvl="1" indent="-351544" algn="l">
              <a:lnSpc>
                <a:spcPts val="3356"/>
              </a:lnSpc>
              <a:buFont typeface="Arial"/>
              <a:buChar char="•"/>
            </a:pPr>
            <a:r>
              <a:rPr lang="en-US" sz="3884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funções definidas pelo usuário (user-defined functions).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04" y="1150582"/>
            <a:ext cx="13391870" cy="165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594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Funções Incorporadas</a:t>
            </a:r>
          </a:p>
          <a:p>
            <a:pPr algn="l">
              <a:lnSpc>
                <a:spcPts val="6415"/>
              </a:lnSpc>
            </a:pPr>
            <a:r>
              <a:rPr lang="en-US" sz="594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(Built-in Functions)</a:t>
            </a:r>
          </a:p>
        </p:txBody>
      </p:sp>
      <p:sp>
        <p:nvSpPr>
          <p:cNvPr id="3" name="AutoShape 3"/>
          <p:cNvSpPr/>
          <p:nvPr/>
        </p:nvSpPr>
        <p:spPr>
          <a:xfrm rot="11012">
            <a:off x="-19081" y="1200180"/>
            <a:ext cx="11893746" cy="0"/>
          </a:xfrm>
          <a:prstGeom prst="line">
            <a:avLst/>
          </a:prstGeom>
          <a:ln w="19050" cap="rnd">
            <a:solidFill>
              <a:srgbClr val="5CB6F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97102" y="3055149"/>
            <a:ext cx="11672705" cy="147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O MySQL oferece um repertório de funções incorporadas que se destinam a facilitar diversas operações sobre conjuntos de dados. Entre estas funções, destacam-se:</a:t>
            </a:r>
          </a:p>
        </p:txBody>
      </p:sp>
      <p:sp>
        <p:nvSpPr>
          <p:cNvPr id="5" name="Freeform 5" descr="Banco de dados"/>
          <p:cNvSpPr/>
          <p:nvPr/>
        </p:nvSpPr>
        <p:spPr>
          <a:xfrm>
            <a:off x="12515043" y="4264664"/>
            <a:ext cx="5225144" cy="5322606"/>
          </a:xfrm>
          <a:custGeom>
            <a:avLst/>
            <a:gdLst/>
            <a:ahLst/>
            <a:cxnLst/>
            <a:rect l="l" t="t" r="r" b="b"/>
            <a:pathLst>
              <a:path w="5225144" h="5322606">
                <a:moveTo>
                  <a:pt x="0" y="0"/>
                </a:moveTo>
                <a:lnTo>
                  <a:pt x="5225143" y="0"/>
                </a:lnTo>
                <a:lnTo>
                  <a:pt x="5225143" y="5322606"/>
                </a:lnTo>
                <a:lnTo>
                  <a:pt x="0" y="532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32" r="-93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386828" y="2848926"/>
            <a:ext cx="208558" cy="208558"/>
            <a:chOff x="0" y="0"/>
            <a:chExt cx="278078" cy="2780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257" cy="278257"/>
            </a:xfrm>
            <a:custGeom>
              <a:avLst/>
              <a:gdLst/>
              <a:ahLst/>
              <a:cxnLst/>
              <a:rect l="l" t="t" r="r" b="b"/>
              <a:pathLst>
                <a:path w="278257" h="278257">
                  <a:moveTo>
                    <a:pt x="259207" y="120142"/>
                  </a:moveTo>
                  <a:lnTo>
                    <a:pt x="157861" y="120142"/>
                  </a:lnTo>
                  <a:lnTo>
                    <a:pt x="157861" y="18923"/>
                  </a:lnTo>
                  <a:cubicBezTo>
                    <a:pt x="157861" y="8509"/>
                    <a:pt x="149479" y="0"/>
                    <a:pt x="139065" y="0"/>
                  </a:cubicBezTo>
                  <a:cubicBezTo>
                    <a:pt x="128651" y="0"/>
                    <a:pt x="120142" y="8509"/>
                    <a:pt x="120142" y="18923"/>
                  </a:cubicBezTo>
                  <a:lnTo>
                    <a:pt x="120142" y="120142"/>
                  </a:lnTo>
                  <a:lnTo>
                    <a:pt x="18923" y="120142"/>
                  </a:lnTo>
                  <a:cubicBezTo>
                    <a:pt x="8509" y="120142"/>
                    <a:pt x="0" y="128651"/>
                    <a:pt x="0" y="139065"/>
                  </a:cubicBezTo>
                  <a:cubicBezTo>
                    <a:pt x="0" y="149479"/>
                    <a:pt x="8509" y="157988"/>
                    <a:pt x="18923" y="157988"/>
                  </a:cubicBezTo>
                  <a:lnTo>
                    <a:pt x="120142" y="157988"/>
                  </a:lnTo>
                  <a:lnTo>
                    <a:pt x="120142" y="259334"/>
                  </a:lnTo>
                  <a:cubicBezTo>
                    <a:pt x="120142" y="269748"/>
                    <a:pt x="128651" y="278257"/>
                    <a:pt x="139065" y="278257"/>
                  </a:cubicBezTo>
                  <a:cubicBezTo>
                    <a:pt x="149479" y="278257"/>
                    <a:pt x="157988" y="269748"/>
                    <a:pt x="157988" y="259334"/>
                  </a:cubicBezTo>
                  <a:lnTo>
                    <a:pt x="157988" y="157861"/>
                  </a:lnTo>
                  <a:lnTo>
                    <a:pt x="259334" y="157861"/>
                  </a:lnTo>
                  <a:cubicBezTo>
                    <a:pt x="269748" y="157861"/>
                    <a:pt x="278257" y="149352"/>
                    <a:pt x="278257" y="138938"/>
                  </a:cubicBezTo>
                  <a:cubicBezTo>
                    <a:pt x="278257" y="128524"/>
                    <a:pt x="269748" y="120015"/>
                    <a:pt x="259334" y="120015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855293" y="3284892"/>
            <a:ext cx="136707" cy="136707"/>
            <a:chOff x="0" y="0"/>
            <a:chExt cx="182276" cy="1822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2372" cy="182372"/>
            </a:xfrm>
            <a:custGeom>
              <a:avLst/>
              <a:gdLst/>
              <a:ahLst/>
              <a:cxnLst/>
              <a:rect l="l" t="t" r="r" b="b"/>
              <a:pathLst>
                <a:path w="182372" h="182372">
                  <a:moveTo>
                    <a:pt x="182245" y="91186"/>
                  </a:moveTo>
                  <a:cubicBezTo>
                    <a:pt x="182245" y="141478"/>
                    <a:pt x="141478" y="182372"/>
                    <a:pt x="91059" y="182372"/>
                  </a:cubicBezTo>
                  <a:cubicBezTo>
                    <a:pt x="40640" y="182372"/>
                    <a:pt x="0" y="141478"/>
                    <a:pt x="0" y="91186"/>
                  </a:cubicBezTo>
                  <a:cubicBezTo>
                    <a:pt x="0" y="40894"/>
                    <a:pt x="40767" y="0"/>
                    <a:pt x="91186" y="0"/>
                  </a:cubicBezTo>
                  <a:cubicBezTo>
                    <a:pt x="141605" y="0"/>
                    <a:pt x="182372" y="40767"/>
                    <a:pt x="182372" y="91186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97102" y="4529238"/>
            <a:ext cx="11366840" cy="5518697"/>
            <a:chOff x="0" y="0"/>
            <a:chExt cx="15155786" cy="73582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55799" cy="7358232"/>
            </a:xfrm>
            <a:custGeom>
              <a:avLst/>
              <a:gdLst/>
              <a:ahLst/>
              <a:cxnLst/>
              <a:rect l="l" t="t" r="r" b="b"/>
              <a:pathLst>
                <a:path w="15155799" h="7358232">
                  <a:moveTo>
                    <a:pt x="0" y="0"/>
                  </a:moveTo>
                  <a:lnTo>
                    <a:pt x="15155799" y="0"/>
                  </a:lnTo>
                  <a:lnTo>
                    <a:pt x="15155799" y="7358232"/>
                  </a:lnTo>
                  <a:lnTo>
                    <a:pt x="0" y="7358232"/>
                  </a:lnTo>
                  <a:close/>
                </a:path>
              </a:pathLst>
            </a:custGeom>
            <a:solidFill>
              <a:srgbClr val="F7F7F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5155786" cy="7377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99"/>
                </a:lnSpc>
              </a:pPr>
              <a:endParaRPr/>
            </a:p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37415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COUNT()</a:t>
              </a:r>
              <a:r>
                <a:rPr lang="en-US" sz="3499">
                  <a:solidFill>
                    <a:srgbClr val="374151"/>
                  </a:solidFill>
                  <a:latin typeface="Arimo"/>
                  <a:ea typeface="Arimo"/>
                  <a:cs typeface="Arimo"/>
                  <a:sym typeface="Arimo"/>
                </a:rPr>
                <a:t>: Contabiliza o número de registros em um conjunto de resultados.</a:t>
              </a:r>
            </a:p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37415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SUM()</a:t>
              </a:r>
              <a:r>
                <a:rPr lang="en-US" sz="3499">
                  <a:solidFill>
                    <a:srgbClr val="374151"/>
                  </a:solidFill>
                  <a:latin typeface="Arimo"/>
                  <a:ea typeface="Arimo"/>
                  <a:cs typeface="Arimo"/>
                  <a:sym typeface="Arimo"/>
                </a:rPr>
                <a:t>: Realiza a soma dos valores de uma coluna específica.</a:t>
              </a:r>
            </a:p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37415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AVG()</a:t>
              </a:r>
              <a:r>
                <a:rPr lang="en-US" sz="3499">
                  <a:solidFill>
                    <a:srgbClr val="374151"/>
                  </a:solidFill>
                  <a:latin typeface="Arimo"/>
                  <a:ea typeface="Arimo"/>
                  <a:cs typeface="Arimo"/>
                  <a:sym typeface="Arimo"/>
                </a:rPr>
                <a:t>: Calcula a média dos valores de uma coluna.</a:t>
              </a:r>
            </a:p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37415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MAX()</a:t>
              </a:r>
              <a:r>
                <a:rPr lang="en-US" sz="3499">
                  <a:solidFill>
                    <a:srgbClr val="374151"/>
                  </a:solidFill>
                  <a:latin typeface="Arimo"/>
                  <a:ea typeface="Arimo"/>
                  <a:cs typeface="Arimo"/>
                  <a:sym typeface="Arimo"/>
                </a:rPr>
                <a:t>: Retorna o valor máximo presente em uma coluna.</a:t>
              </a:r>
            </a:p>
            <a:p>
              <a:pPr algn="l">
                <a:lnSpc>
                  <a:spcPts val="4199"/>
                </a:lnSpc>
              </a:pPr>
              <a:r>
                <a:rPr lang="en-US" sz="3499" b="1">
                  <a:solidFill>
                    <a:srgbClr val="37415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MIN()</a:t>
              </a:r>
              <a:r>
                <a:rPr lang="en-US" sz="3499">
                  <a:solidFill>
                    <a:srgbClr val="374151"/>
                  </a:solidFill>
                  <a:latin typeface="Arimo"/>
                  <a:ea typeface="Arimo"/>
                  <a:cs typeface="Arimo"/>
                  <a:sym typeface="Arimo"/>
                </a:rPr>
                <a:t>: Retorna o valor mínimo presente em uma coluna.</a:t>
              </a:r>
            </a:p>
            <a:p>
              <a:pPr algn="l">
                <a:lnSpc>
                  <a:spcPts val="4319"/>
                </a:lnSpc>
              </a:pPr>
              <a:endParaRPr lang="en-US" sz="3499">
                <a:solidFill>
                  <a:srgbClr val="37415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8" y="0"/>
            <a:ext cx="18287542" cy="10287000"/>
            <a:chOff x="0" y="0"/>
            <a:chExt cx="2438339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3364" cy="13716000"/>
            </a:xfrm>
            <a:custGeom>
              <a:avLst/>
              <a:gdLst/>
              <a:ahLst/>
              <a:cxnLst/>
              <a:rect l="l" t="t" r="r" b="b"/>
              <a:pathLst>
                <a:path w="24383364" h="13716000">
                  <a:moveTo>
                    <a:pt x="0" y="0"/>
                  </a:moveTo>
                  <a:lnTo>
                    <a:pt x="24383364" y="0"/>
                  </a:lnTo>
                  <a:lnTo>
                    <a:pt x="2438336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806306" y="1076325"/>
            <a:ext cx="14280643" cy="13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4950" b="1" spc="396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FUNÇÕES DEFINIDAS PELO USUÁRIO</a:t>
            </a:r>
          </a:p>
          <a:p>
            <a:pPr algn="l">
              <a:lnSpc>
                <a:spcPts val="5346"/>
              </a:lnSpc>
            </a:pPr>
            <a:r>
              <a:rPr lang="en-US" sz="4950" b="1" spc="396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(USER-DEFINED FUNCTIONS)</a:t>
            </a:r>
          </a:p>
        </p:txBody>
      </p:sp>
      <p:sp>
        <p:nvSpPr>
          <p:cNvPr id="5" name="Freeform 5" descr="Usuário"/>
          <p:cNvSpPr/>
          <p:nvPr/>
        </p:nvSpPr>
        <p:spPr>
          <a:xfrm>
            <a:off x="2186980" y="2913293"/>
            <a:ext cx="5430031" cy="5430032"/>
          </a:xfrm>
          <a:custGeom>
            <a:avLst/>
            <a:gdLst/>
            <a:ahLst/>
            <a:cxnLst/>
            <a:rect l="l" t="t" r="r" b="b"/>
            <a:pathLst>
              <a:path w="5430031" h="5430032">
                <a:moveTo>
                  <a:pt x="0" y="0"/>
                </a:moveTo>
                <a:lnTo>
                  <a:pt x="5430031" y="0"/>
                </a:lnTo>
                <a:lnTo>
                  <a:pt x="5430031" y="5430031"/>
                </a:lnTo>
                <a:lnTo>
                  <a:pt x="0" y="5430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66411" y="2951393"/>
            <a:ext cx="8257427" cy="516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Além das funções incorporadas, o MySQL concede aos usuários a capacidade de criar suas próprias funções personalizadas. Estas funções são desenvolvidas em linguagens como SQL ou C, e são utilizadas para a execução de operações específicas conforme determinadas pelo usuário.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77445" y="4375785"/>
            <a:ext cx="13533120" cy="151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108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Exemplos de uso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577840" y="8287179"/>
            <a:ext cx="7132320" cy="41148"/>
            <a:chOff x="0" y="0"/>
            <a:chExt cx="9509760" cy="54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09760" cy="54864"/>
            </a:xfrm>
            <a:custGeom>
              <a:avLst/>
              <a:gdLst/>
              <a:ahLst/>
              <a:cxnLst/>
              <a:rect l="l" t="t" r="r" b="b"/>
              <a:pathLst>
                <a:path w="9509760" h="54864">
                  <a:moveTo>
                    <a:pt x="0" y="0"/>
                  </a:moveTo>
                  <a:lnTo>
                    <a:pt x="9509760" y="0"/>
                  </a:lnTo>
                  <a:lnTo>
                    <a:pt x="9509760" y="54864"/>
                  </a:lnTo>
                  <a:lnTo>
                    <a:pt x="0" y="54864"/>
                  </a:lnTo>
                  <a:close/>
                </a:path>
              </a:pathLst>
            </a:custGeom>
            <a:solidFill>
              <a:srgbClr val="CAE8FF"/>
            </a:solidFill>
          </p:spPr>
        </p:sp>
      </p:grp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5518" y="720090"/>
            <a:ext cx="16856964" cy="8846820"/>
            <a:chOff x="0" y="0"/>
            <a:chExt cx="22475952" cy="117957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75952" cy="11795760"/>
            </a:xfrm>
            <a:custGeom>
              <a:avLst/>
              <a:gdLst/>
              <a:ahLst/>
              <a:cxnLst/>
              <a:rect l="l" t="t" r="r" b="b"/>
              <a:pathLst>
                <a:path w="22475952" h="11795760">
                  <a:moveTo>
                    <a:pt x="0" y="0"/>
                  </a:moveTo>
                  <a:lnTo>
                    <a:pt x="22475952" y="0"/>
                  </a:lnTo>
                  <a:lnTo>
                    <a:pt x="22475952" y="11795760"/>
                  </a:lnTo>
                  <a:lnTo>
                    <a:pt x="0" y="1179576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55847" y="1000602"/>
            <a:ext cx="16173927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937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Tomemos como exemplo uma tabela denominada produtos que contenha uma coluna denominada preco. Por meio da aplicação de funções incorporadas, é possível calcular a média dos preços ou identificar o preço máximo. A exemplificação a seguir ilustra esses conceitos: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5847" y="4355783"/>
            <a:ext cx="7830027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3312" b="1" spc="265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CÁLCULO DA MÉDIA DE PREÇOS</a:t>
            </a:r>
          </a:p>
          <a:p>
            <a:pPr algn="l">
              <a:lnSpc>
                <a:spcPts val="3975"/>
              </a:lnSpc>
            </a:pPr>
            <a:r>
              <a:rPr lang="en-US" sz="3312" b="1" spc="265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SELECT AVG(PRECO) AS MEDIA_PRECOS FROM PRODUTOS;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80672" y="4365308"/>
            <a:ext cx="804910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225" b="1" spc="258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DETERMINAÇÃO DO PREÇO MÁXIMO</a:t>
            </a:r>
          </a:p>
          <a:p>
            <a:pPr algn="l">
              <a:lnSpc>
                <a:spcPts val="3870"/>
              </a:lnSpc>
            </a:pPr>
            <a:r>
              <a:rPr lang="en-US" sz="3225" b="1" spc="258">
                <a:solidFill>
                  <a:srgbClr val="233D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SELECT MAX(PRECO) AS PRECO_MAXIMO FROM PRODUTOS;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847" y="7484745"/>
            <a:ext cx="161739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>
                <a:solidFill>
                  <a:srgbClr val="12229D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As consultas apresentadas utilizam as funções AVG() e MAX() para a realização de operações sobre os dados contidos na tabela.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80126" y="9612630"/>
            <a:ext cx="485867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CAE8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Fonte: MySQL Documentation</a:t>
            </a:r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22040" y="1200421"/>
            <a:ext cx="10014932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 b="1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Atividade</a:t>
            </a:r>
          </a:p>
        </p:txBody>
      </p:sp>
      <p:sp>
        <p:nvSpPr>
          <p:cNvPr id="3" name="Freeform 3" descr="Cubos conectados com uma linha vermelha"/>
          <p:cNvSpPr/>
          <p:nvPr/>
        </p:nvSpPr>
        <p:spPr>
          <a:xfrm>
            <a:off x="1" y="15"/>
            <a:ext cx="6294744" cy="10286985"/>
          </a:xfrm>
          <a:custGeom>
            <a:avLst/>
            <a:gdLst/>
            <a:ahLst/>
            <a:cxnLst/>
            <a:rect l="l" t="t" r="r" b="b"/>
            <a:pathLst>
              <a:path w="6294744" h="10286985">
                <a:moveTo>
                  <a:pt x="0" y="0"/>
                </a:moveTo>
                <a:lnTo>
                  <a:pt x="6294744" y="0"/>
                </a:lnTo>
                <a:lnTo>
                  <a:pt x="6294744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330" r="-441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22041" y="2357018"/>
            <a:ext cx="11019304" cy="724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3800" b="1" spc="304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 BASE NO PROJETO DE BANCO DE DADOS (BIBLIOTECA), IDENTIFIQUE POSSÍVEIS FORMAS DE RETORNAR VALORES COMO RESULTADOS DE OPERAÇÕES UTILIZANDO AS FUNCIONALIDADES EXIBIDAS.</a:t>
            </a:r>
          </a:p>
          <a:p>
            <a:pPr algn="l">
              <a:lnSpc>
                <a:spcPts val="3693"/>
              </a:lnSpc>
            </a:pPr>
            <a:endParaRPr lang="en-US" sz="3800" b="1" spc="304">
              <a:solidFill>
                <a:srgbClr val="F4F6F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algn="l">
              <a:lnSpc>
                <a:spcPts val="3693"/>
              </a:lnSpc>
            </a:pPr>
            <a:r>
              <a:rPr lang="en-US" sz="3800" b="1" spc="304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CONSTRUA 10 FUNÇÕES QUE FAÇAM SENTIDO PARA USO COTIDIANO DO BANCO DE DADOS.</a:t>
            </a:r>
          </a:p>
          <a:p>
            <a:pPr algn="l">
              <a:lnSpc>
                <a:spcPts val="3693"/>
              </a:lnSpc>
            </a:pPr>
            <a:endParaRPr lang="en-US" sz="3800" b="1" spc="304">
              <a:solidFill>
                <a:srgbClr val="F4F6FC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  <a:p>
            <a:pPr marL="2028163" lvl="3" indent="-507041" algn="l">
              <a:lnSpc>
                <a:spcPts val="3304"/>
              </a:lnSpc>
              <a:buFont typeface="Arial"/>
              <a:buChar char="￭"/>
            </a:pPr>
            <a:r>
              <a:rPr lang="en-US" sz="339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Ex: Saber a quantidade de livros reservados e/ou devolvidos dentro de determinado período e </a:t>
            </a:r>
          </a:p>
          <a:p>
            <a:pPr marL="2028163" lvl="3" indent="-507041" algn="l">
              <a:lnSpc>
                <a:spcPts val="3304"/>
              </a:lnSpc>
              <a:buFont typeface="Arial"/>
              <a:buChar char="￭"/>
            </a:pPr>
            <a:r>
              <a:rPr lang="en-US" sz="3399" b="1">
                <a:solidFill>
                  <a:srgbClr val="F4F6FC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calcular média de multas aplicadas em período informado previamente.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21292" y="0"/>
            <a:ext cx="11492901" cy="10287000"/>
            <a:chOff x="0" y="0"/>
            <a:chExt cx="15323868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323820" cy="13716000"/>
            </a:xfrm>
            <a:custGeom>
              <a:avLst/>
              <a:gdLst/>
              <a:ahLst/>
              <a:cxnLst/>
              <a:rect l="l" t="t" r="r" b="b"/>
              <a:pathLst>
                <a:path w="15323820" h="13716000">
                  <a:moveTo>
                    <a:pt x="1532382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15323820" y="13716000"/>
                  </a:lnTo>
                  <a:close/>
                </a:path>
              </a:pathLst>
            </a:custGeom>
            <a:solidFill>
              <a:srgbClr val="050A30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21293" y="-9"/>
            <a:ext cx="17566707" cy="9615501"/>
            <a:chOff x="0" y="0"/>
            <a:chExt cx="23422276" cy="128206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422229" cy="12820650"/>
            </a:xfrm>
            <a:custGeom>
              <a:avLst/>
              <a:gdLst/>
              <a:ahLst/>
              <a:cxnLst/>
              <a:rect l="l" t="t" r="r" b="b"/>
              <a:pathLst>
                <a:path w="23422229" h="12820650">
                  <a:moveTo>
                    <a:pt x="23422229" y="0"/>
                  </a:moveTo>
                  <a:lnTo>
                    <a:pt x="0" y="0"/>
                  </a:lnTo>
                  <a:lnTo>
                    <a:pt x="0" y="12820650"/>
                  </a:lnTo>
                  <a:lnTo>
                    <a:pt x="23422229" y="12820650"/>
                  </a:lnTo>
                  <a:close/>
                </a:path>
              </a:pathLst>
            </a:custGeom>
            <a:solidFill>
              <a:srgbClr val="F4F6F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80122" y="5180584"/>
            <a:ext cx="5912775" cy="101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 b="1">
                <a:solidFill>
                  <a:srgbClr val="050A3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Procedures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7267196" y="-733809"/>
            <a:ext cx="3753612" cy="18287997"/>
            <a:chOff x="0" y="0"/>
            <a:chExt cx="5004816" cy="2438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4816" cy="24384000"/>
            </a:xfrm>
            <a:custGeom>
              <a:avLst/>
              <a:gdLst/>
              <a:ahLst/>
              <a:cxnLst/>
              <a:rect l="l" t="t" r="r" b="b"/>
              <a:pathLst>
                <a:path w="5004816" h="24384000">
                  <a:moveTo>
                    <a:pt x="0" y="0"/>
                  </a:moveTo>
                  <a:lnTo>
                    <a:pt x="5004816" y="0"/>
                  </a:lnTo>
                  <a:lnTo>
                    <a:pt x="5004816" y="24384000"/>
                  </a:lnTo>
                  <a:lnTo>
                    <a:pt x="0" y="24384000"/>
                  </a:lnTo>
                  <a:close/>
                </a:path>
              </a:pathLst>
            </a:custGeom>
            <a:solidFill>
              <a:srgbClr val="5CB6F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85884" y="1593816"/>
            <a:ext cx="7134243" cy="7134243"/>
            <a:chOff x="0" y="0"/>
            <a:chExt cx="9512324" cy="9512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12300" cy="9512300"/>
            </a:xfrm>
            <a:custGeom>
              <a:avLst/>
              <a:gdLst/>
              <a:ahLst/>
              <a:cxnLst/>
              <a:rect l="l" t="t" r="r" b="b"/>
              <a:pathLst>
                <a:path w="9512300" h="9512300">
                  <a:moveTo>
                    <a:pt x="0" y="4756150"/>
                  </a:moveTo>
                  <a:cubicBezTo>
                    <a:pt x="0" y="2129409"/>
                    <a:pt x="2129409" y="0"/>
                    <a:pt x="4756150" y="0"/>
                  </a:cubicBezTo>
                  <a:cubicBezTo>
                    <a:pt x="7382891" y="0"/>
                    <a:pt x="9512300" y="2129409"/>
                    <a:pt x="9512300" y="4756150"/>
                  </a:cubicBezTo>
                  <a:cubicBezTo>
                    <a:pt x="9512300" y="7382891"/>
                    <a:pt x="7382891" y="9512300"/>
                    <a:pt x="4756150" y="9512300"/>
                  </a:cubicBezTo>
                  <a:cubicBezTo>
                    <a:pt x="2129409" y="9512300"/>
                    <a:pt x="0" y="7382891"/>
                    <a:pt x="0" y="4756150"/>
                  </a:cubicBezTo>
                  <a:close/>
                </a:path>
              </a:pathLst>
            </a:custGeom>
            <a:solidFill>
              <a:srgbClr val="233DFF"/>
            </a:solidFill>
          </p:spPr>
        </p:sp>
      </p:grpSp>
      <p:sp>
        <p:nvSpPr>
          <p:cNvPr id="13" name="Freeform 13" descr="Database"/>
          <p:cNvSpPr/>
          <p:nvPr/>
        </p:nvSpPr>
        <p:spPr>
          <a:xfrm>
            <a:off x="11192811" y="3163316"/>
            <a:ext cx="3981799" cy="3981799"/>
          </a:xfrm>
          <a:custGeom>
            <a:avLst/>
            <a:gdLst/>
            <a:ahLst/>
            <a:cxnLst/>
            <a:rect l="l" t="t" r="r" b="b"/>
            <a:pathLst>
              <a:path w="3981799" h="3981799">
                <a:moveTo>
                  <a:pt x="0" y="0"/>
                </a:moveTo>
                <a:lnTo>
                  <a:pt x="3981799" y="0"/>
                </a:lnTo>
                <a:lnTo>
                  <a:pt x="3981799" y="3981799"/>
                </a:lnTo>
                <a:lnTo>
                  <a:pt x="0" y="3981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13686033B8AB45A9161ADCEAD4C26E" ma:contentTypeVersion="4" ma:contentTypeDescription="Crie um novo documento." ma:contentTypeScope="" ma:versionID="518a0495fcbf0839b61e6e134c7faf52">
  <xsd:schema xmlns:xsd="http://www.w3.org/2001/XMLSchema" xmlns:xs="http://www.w3.org/2001/XMLSchema" xmlns:p="http://schemas.microsoft.com/office/2006/metadata/properties" xmlns:ns2="e0e4b945-de80-4a0a-806b-4d60e354b182" targetNamespace="http://schemas.microsoft.com/office/2006/metadata/properties" ma:root="true" ma:fieldsID="8b37e0f174fcd886d01b6ca1e5ef8109" ns2:_="">
    <xsd:import namespace="e0e4b945-de80-4a0a-806b-4d60e354b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4b945-de80-4a0a-806b-4d60e354b1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2ACF53-89CD-4E2F-B7FA-F0BF932C35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9310B0-7554-4B79-8AE3-1B0C65E023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e4b945-de80-4a0a-806b-4d60e354b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6A8CFE-EE0E-4789-8E19-4B8DBDC7810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24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BDA03_Functions_Procedures</dc:title>
  <cp:revision>5</cp:revision>
  <dcterms:created xsi:type="dcterms:W3CDTF">2006-08-16T00:00:00Z</dcterms:created>
  <dcterms:modified xsi:type="dcterms:W3CDTF">2024-09-10T22:20:14Z</dcterms:modified>
  <dc:identifier>DAGNS8VvI-U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0x0101000813686033B8AB45A9161ADCEAD4C26E</vt:lpwstr>
  </property>
</Properties>
</file>